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2"/>
  </p:notesMasterIdLst>
  <p:handoutMasterIdLst>
    <p:handoutMasterId r:id="rId33"/>
  </p:handoutMasterIdLst>
  <p:sldIdLst>
    <p:sldId id="300" r:id="rId2"/>
    <p:sldId id="257" r:id="rId3"/>
    <p:sldId id="301" r:id="rId4"/>
    <p:sldId id="274" r:id="rId5"/>
    <p:sldId id="276" r:id="rId6"/>
    <p:sldId id="277" r:id="rId7"/>
    <p:sldId id="278" r:id="rId8"/>
    <p:sldId id="275" r:id="rId9"/>
    <p:sldId id="260" r:id="rId10"/>
    <p:sldId id="261" r:id="rId11"/>
    <p:sldId id="262" r:id="rId12"/>
    <p:sldId id="279" r:id="rId13"/>
    <p:sldId id="280" r:id="rId14"/>
    <p:sldId id="281" r:id="rId15"/>
    <p:sldId id="282" r:id="rId16"/>
    <p:sldId id="283" r:id="rId17"/>
    <p:sldId id="284" r:id="rId18"/>
    <p:sldId id="285" r:id="rId19"/>
    <p:sldId id="286" r:id="rId20"/>
    <p:sldId id="287" r:id="rId21"/>
    <p:sldId id="288" r:id="rId22"/>
    <p:sldId id="291" r:id="rId23"/>
    <p:sldId id="290" r:id="rId24"/>
    <p:sldId id="292" r:id="rId25"/>
    <p:sldId id="293" r:id="rId26"/>
    <p:sldId id="294" r:id="rId27"/>
    <p:sldId id="295" r:id="rId28"/>
    <p:sldId id="296" r:id="rId29"/>
    <p:sldId id="298" r:id="rId30"/>
    <p:sldId id="297" r:id="rId31"/>
  </p:sldIdLst>
  <p:sldSz cx="9906000" cy="6858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0D5"/>
    <a:srgbClr val="0066FF"/>
    <a:srgbClr val="A61E5C"/>
    <a:srgbClr val="ED9B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4660"/>
  </p:normalViewPr>
  <p:slideViewPr>
    <p:cSldViewPr>
      <p:cViewPr>
        <p:scale>
          <a:sx n="90" d="100"/>
          <a:sy n="90" d="100"/>
        </p:scale>
        <p:origin x="-2220" y="-540"/>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0A2467-8CF6-457A-B4B4-2CAB2A80988D}" type="datetimeFigureOut">
              <a:rPr lang="fr-FR" smtClean="0"/>
              <a:pPr/>
              <a:t>19/03/2015</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09C695-29C5-4722-A5BC-452EC6F921C1}" type="slidenum">
              <a:rPr lang="fr-FR" smtClean="0"/>
              <a:pPr/>
              <a:t>‹N°›</a:t>
            </a:fld>
            <a:endParaRPr lang="fr-FR"/>
          </a:p>
        </p:txBody>
      </p:sp>
    </p:spTree>
    <p:extLst>
      <p:ext uri="{BB962C8B-B14F-4D97-AF65-F5344CB8AC3E}">
        <p14:creationId xmlns:p14="http://schemas.microsoft.com/office/powerpoint/2010/main" val="2316687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FDE8F2-B1D6-481C-ADDA-087C40BC98E1}" type="datetimeFigureOut">
              <a:rPr lang="fr-FR" smtClean="0"/>
              <a:pPr/>
              <a:t>19/03/2015</a:t>
            </a:fld>
            <a:endParaRPr lang="fr-FR"/>
          </a:p>
        </p:txBody>
      </p:sp>
      <p:sp>
        <p:nvSpPr>
          <p:cNvPr id="4" name="Espace réservé de l'image des diapositives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5720E-D21C-485E-B603-6B690E864684}" type="slidenum">
              <a:rPr lang="fr-FR" smtClean="0"/>
              <a:pPr/>
              <a:t>‹N°›</a:t>
            </a:fld>
            <a:endParaRPr lang="fr-FR"/>
          </a:p>
        </p:txBody>
      </p:sp>
    </p:spTree>
    <p:extLst>
      <p:ext uri="{BB962C8B-B14F-4D97-AF65-F5344CB8AC3E}">
        <p14:creationId xmlns:p14="http://schemas.microsoft.com/office/powerpoint/2010/main" val="49876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2500" y="685800"/>
            <a:ext cx="4953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75720E-D21C-485E-B603-6B690E864684}" type="slidenum">
              <a:rPr lang="fr-FR" smtClean="0"/>
              <a:pPr/>
              <a:t>9</a:t>
            </a:fld>
            <a:endParaRPr lang="fr-FR" dirty="0"/>
          </a:p>
        </p:txBody>
      </p:sp>
    </p:spTree>
    <p:extLst>
      <p:ext uri="{BB962C8B-B14F-4D97-AF65-F5344CB8AC3E}">
        <p14:creationId xmlns:p14="http://schemas.microsoft.com/office/powerpoint/2010/main" val="37674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2500" y="685800"/>
            <a:ext cx="4953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75720E-D21C-485E-B603-6B690E864684}" type="slidenum">
              <a:rPr lang="fr-FR" smtClean="0"/>
              <a:pPr/>
              <a:t>25</a:t>
            </a:fld>
            <a:endParaRPr lang="fr-FR"/>
          </a:p>
        </p:txBody>
      </p:sp>
    </p:spTree>
    <p:extLst>
      <p:ext uri="{BB962C8B-B14F-4D97-AF65-F5344CB8AC3E}">
        <p14:creationId xmlns:p14="http://schemas.microsoft.com/office/powerpoint/2010/main" val="219071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2500" y="685800"/>
            <a:ext cx="4953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75720E-D21C-485E-B603-6B690E864684}" type="slidenum">
              <a:rPr lang="fr-FR" smtClean="0"/>
              <a:pPr/>
              <a:t>28</a:t>
            </a:fld>
            <a:endParaRPr lang="fr-FR"/>
          </a:p>
        </p:txBody>
      </p:sp>
    </p:spTree>
    <p:extLst>
      <p:ext uri="{BB962C8B-B14F-4D97-AF65-F5344CB8AC3E}">
        <p14:creationId xmlns:p14="http://schemas.microsoft.com/office/powerpoint/2010/main" val="30604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320800" y="3886200"/>
            <a:ext cx="7429500" cy="990600"/>
          </a:xfrm>
        </p:spPr>
        <p:txBody>
          <a:bodyPr anchor="t" anchorCtr="0"/>
          <a:lstStyle>
            <a:lvl1pPr algn="r">
              <a:defRPr sz="3200">
                <a:solidFill>
                  <a:schemeClr val="tx1"/>
                </a:solidFill>
              </a:defRPr>
            </a:lvl1pPr>
          </a:lstStyle>
          <a:p>
            <a:r>
              <a:rPr kumimoji="0" lang="fr-FR" smtClean="0"/>
              <a:t>Modifiez le style du titre</a:t>
            </a:r>
            <a:endParaRPr kumimoji="0" lang="en-US"/>
          </a:p>
        </p:txBody>
      </p:sp>
      <p:sp>
        <p:nvSpPr>
          <p:cNvPr id="9" name="Sous-titre 8"/>
          <p:cNvSpPr>
            <a:spLocks noGrp="1"/>
          </p:cNvSpPr>
          <p:nvPr>
            <p:ph type="subTitle" idx="1"/>
          </p:nvPr>
        </p:nvSpPr>
        <p:spPr>
          <a:xfrm>
            <a:off x="1320800" y="5124450"/>
            <a:ext cx="74295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6934200" y="6355080"/>
            <a:ext cx="2476500" cy="365760"/>
          </a:xfrm>
        </p:spPr>
        <p:txBody>
          <a:bodyPr/>
          <a:lstStyle>
            <a:lvl1pPr>
              <a:defRPr sz="1400"/>
            </a:lvl1pPr>
          </a:lstStyle>
          <a:p>
            <a:fld id="{732F2B20-D025-4AA4-9CB0-1C5B4030F96D}" type="datetimeFigureOut">
              <a:rPr lang="fr-FR" smtClean="0"/>
              <a:pPr/>
              <a:t>19/03/2015</a:t>
            </a:fld>
            <a:endParaRPr lang="fr-FR"/>
          </a:p>
        </p:txBody>
      </p:sp>
      <p:sp>
        <p:nvSpPr>
          <p:cNvPr id="17" name="Espace réservé du pied de page 16"/>
          <p:cNvSpPr>
            <a:spLocks noGrp="1"/>
          </p:cNvSpPr>
          <p:nvPr>
            <p:ph type="ftr" sz="quarter" idx="11"/>
          </p:nvPr>
        </p:nvSpPr>
        <p:spPr>
          <a:xfrm>
            <a:off x="3140202" y="6355080"/>
            <a:ext cx="3764280" cy="365760"/>
          </a:xfrm>
        </p:spPr>
        <p:txBody>
          <a:bodyPr/>
          <a:lstStyle/>
          <a:p>
            <a:endParaRPr lang="fr-FR"/>
          </a:p>
        </p:txBody>
      </p:sp>
      <p:sp>
        <p:nvSpPr>
          <p:cNvPr id="29" name="Espace réservé du numéro de diapositive 28"/>
          <p:cNvSpPr>
            <a:spLocks noGrp="1"/>
          </p:cNvSpPr>
          <p:nvPr>
            <p:ph type="sldNum" sz="quarter" idx="12"/>
          </p:nvPr>
        </p:nvSpPr>
        <p:spPr>
          <a:xfrm>
            <a:off x="1317498" y="6355080"/>
            <a:ext cx="1320800" cy="365760"/>
          </a:xfrm>
        </p:spPr>
        <p:txBody>
          <a:bodyPr/>
          <a:lstStyle/>
          <a:p>
            <a:fld id="{4F982FE2-B6CC-4100-9DAE-5C78ACFC9313}" type="slidenum">
              <a:rPr lang="fr-FR" smtClean="0"/>
              <a:pPr/>
              <a:t>‹N°›</a:t>
            </a:fld>
            <a:endParaRPr lang="fr-FR"/>
          </a:p>
        </p:txBody>
      </p:sp>
      <p:sp>
        <p:nvSpPr>
          <p:cNvPr id="21" name="Rectangle 20"/>
          <p:cNvSpPr/>
          <p:nvPr/>
        </p:nvSpPr>
        <p:spPr>
          <a:xfrm>
            <a:off x="980281" y="3648075"/>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90600" y="5048250"/>
            <a:ext cx="79248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80281" y="3648075"/>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90600" y="5048250"/>
            <a:ext cx="24765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982FE2-B6CC-4100-9DAE-5C78ACFC931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982FE2-B6CC-4100-9DAE-5C78ACFC9313}" type="slidenum">
              <a:rPr lang="fr-FR" smtClean="0"/>
              <a:pPr/>
              <a:t>‹N°›</a:t>
            </a:fld>
            <a:endParaRPr lang="fr-FR"/>
          </a:p>
        </p:txBody>
      </p:sp>
      <p:sp>
        <p:nvSpPr>
          <p:cNvPr id="7" name="Connecteur droit 6"/>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4175914"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982FE2-B6CC-4100-9DAE-5C78ACFC9313}" type="slidenum">
              <a:rPr lang="fr-FR" smtClean="0"/>
              <a:pPr/>
              <a:t>‹N°›</a:t>
            </a:fld>
            <a:endParaRPr lang="fr-FR"/>
          </a:p>
        </p:txBody>
      </p:sp>
      <p:sp>
        <p:nvSpPr>
          <p:cNvPr id="8" name="Espace réservé du contenu 7"/>
          <p:cNvSpPr>
            <a:spLocks noGrp="1"/>
          </p:cNvSpPr>
          <p:nvPr>
            <p:ph sz="quarter" idx="1"/>
          </p:nvPr>
        </p:nvSpPr>
        <p:spPr>
          <a:xfrm>
            <a:off x="495300" y="1219200"/>
            <a:ext cx="8915400"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320800" y="2971800"/>
            <a:ext cx="7429500" cy="1066800"/>
          </a:xfrm>
        </p:spPr>
        <p:txBody>
          <a:bodyPr anchor="t" anchorCtr="0"/>
          <a:lstStyle>
            <a:lvl1pPr algn="r">
              <a:buNone/>
              <a:defRPr sz="3200" b="0" cap="none" baseline="0"/>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403350" y="4267200"/>
            <a:ext cx="734695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a:xfrm>
            <a:off x="6934200" y="6355080"/>
            <a:ext cx="2476500" cy="365760"/>
          </a:xfrm>
        </p:spPr>
        <p:txBody>
          <a:bodyPr/>
          <a:lstStyle/>
          <a:p>
            <a:fld id="{732F2B20-D025-4AA4-9CB0-1C5B4030F96D}" type="datetimeFigureOut">
              <a:rPr lang="fr-FR" smtClean="0"/>
              <a:pPr/>
              <a:t>19/03/2015</a:t>
            </a:fld>
            <a:endParaRPr lang="fr-FR"/>
          </a:p>
        </p:txBody>
      </p:sp>
      <p:sp>
        <p:nvSpPr>
          <p:cNvPr id="5" name="Espace réservé du pied de page 4"/>
          <p:cNvSpPr>
            <a:spLocks noGrp="1"/>
          </p:cNvSpPr>
          <p:nvPr>
            <p:ph type="ftr" sz="quarter" idx="11"/>
          </p:nvPr>
        </p:nvSpPr>
        <p:spPr>
          <a:xfrm>
            <a:off x="3140202" y="6355080"/>
            <a:ext cx="3764280" cy="365760"/>
          </a:xfrm>
        </p:spPr>
        <p:txBody>
          <a:bodyPr/>
          <a:lstStyle/>
          <a:p>
            <a:endParaRPr lang="fr-FR"/>
          </a:p>
        </p:txBody>
      </p:sp>
      <p:sp>
        <p:nvSpPr>
          <p:cNvPr id="6" name="Espace réservé du numéro de diapositive 5"/>
          <p:cNvSpPr>
            <a:spLocks noGrp="1"/>
          </p:cNvSpPr>
          <p:nvPr>
            <p:ph type="sldNum" sz="quarter" idx="12"/>
          </p:nvPr>
        </p:nvSpPr>
        <p:spPr>
          <a:xfrm>
            <a:off x="1159002" y="6355080"/>
            <a:ext cx="1647698" cy="365760"/>
          </a:xfrm>
        </p:spPr>
        <p:txBody>
          <a:bodyPr/>
          <a:lstStyle/>
          <a:p>
            <a:fld id="{4F982FE2-B6CC-4100-9DAE-5C78ACFC9313}" type="slidenum">
              <a:rPr lang="fr-FR" smtClean="0"/>
              <a:pPr/>
              <a:t>‹N°›</a:t>
            </a:fld>
            <a:endParaRPr lang="fr-FR"/>
          </a:p>
        </p:txBody>
      </p:sp>
      <p:sp>
        <p:nvSpPr>
          <p:cNvPr id="7" name="Rectangle 6"/>
          <p:cNvSpPr/>
          <p:nvPr/>
        </p:nvSpPr>
        <p:spPr>
          <a:xfrm>
            <a:off x="990600" y="2819400"/>
            <a:ext cx="79248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90600" y="2819400"/>
            <a:ext cx="24765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28600"/>
            <a:ext cx="8915400" cy="914400"/>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982FE2-B6CC-4100-9DAE-5C78ACFC9313}" type="slidenum">
              <a:rPr lang="fr-FR" smtClean="0"/>
              <a:pPr/>
              <a:t>‹N°›</a:t>
            </a:fld>
            <a:endParaRPr lang="fr-FR"/>
          </a:p>
        </p:txBody>
      </p:sp>
      <p:sp>
        <p:nvSpPr>
          <p:cNvPr id="9" name="Espace réservé du contenu 8"/>
          <p:cNvSpPr>
            <a:spLocks noGrp="1"/>
          </p:cNvSpPr>
          <p:nvPr>
            <p:ph sz="quarter" idx="1"/>
          </p:nvPr>
        </p:nvSpPr>
        <p:spPr>
          <a:xfrm>
            <a:off x="495300" y="1219200"/>
            <a:ext cx="4378452"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5018215" y="1216152"/>
            <a:ext cx="4378452" cy="493776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28600"/>
            <a:ext cx="8915400" cy="9144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95300" y="1285875"/>
            <a:ext cx="4376870"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5035550" y="1295400"/>
            <a:ext cx="437859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982FE2-B6CC-4100-9DAE-5C78ACFC9313}" type="slidenum">
              <a:rPr lang="fr-FR" smtClean="0"/>
              <a:pPr/>
              <a:t>‹N°›</a:t>
            </a:fld>
            <a:endParaRPr lang="fr-FR"/>
          </a:p>
        </p:txBody>
      </p:sp>
      <p:sp>
        <p:nvSpPr>
          <p:cNvPr id="11" name="Espace réservé du contenu 10"/>
          <p:cNvSpPr>
            <a:spLocks noGrp="1"/>
          </p:cNvSpPr>
          <p:nvPr>
            <p:ph sz="quarter" idx="2"/>
          </p:nvPr>
        </p:nvSpPr>
        <p:spPr>
          <a:xfrm>
            <a:off x="495300" y="2133600"/>
            <a:ext cx="4375150" cy="4038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5035550" y="2133600"/>
            <a:ext cx="4375150" cy="4038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28600"/>
            <a:ext cx="8915400" cy="914400"/>
          </a:xfrm>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982FE2-B6CC-4100-9DAE-5C78ACFC9313}" type="slidenum">
              <a:rPr lang="fr-FR" smtClean="0"/>
              <a:pPr/>
              <a:t>‹N°›</a:t>
            </a:fld>
            <a:endParaRPr lang="fr-FR"/>
          </a:p>
        </p:txBody>
      </p:sp>
      <p:sp>
        <p:nvSpPr>
          <p:cNvPr id="6" name="Triangle isocèle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982FE2-B6CC-4100-9DAE-5C78ACFC9313}" type="slidenum">
              <a:rPr lang="fr-FR" smtClean="0"/>
              <a:pPr/>
              <a:t>‹N°›</a:t>
            </a:fld>
            <a:endParaRPr lang="fr-FR"/>
          </a:p>
        </p:txBody>
      </p:sp>
      <p:sp>
        <p:nvSpPr>
          <p:cNvPr id="5" name="Connecteur droit 4"/>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1650" y="304800"/>
            <a:ext cx="272415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6851650" y="1219201"/>
            <a:ext cx="272415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982FE2-B6CC-4100-9DAE-5C78ACFC9313}" type="slidenum">
              <a:rPr lang="fr-FR" smtClean="0"/>
              <a:pPr/>
              <a:t>‹N°›</a:t>
            </a:fld>
            <a:endParaRPr lang="fr-FR"/>
          </a:p>
        </p:txBody>
      </p:sp>
      <p:sp>
        <p:nvSpPr>
          <p:cNvPr id="8" name="Connecteur droit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675492"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30200" y="304800"/>
            <a:ext cx="6191250" cy="5715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95300" y="500856"/>
            <a:ext cx="8915400" cy="674688"/>
          </a:xfrm>
          <a:ln>
            <a:solidFill>
              <a:schemeClr val="accent1"/>
            </a:solidFill>
          </a:ln>
        </p:spPr>
        <p:txBody>
          <a:bodyPr lIns="274320" anchor="ctr"/>
          <a:lstStyle>
            <a:lvl1pPr algn="r">
              <a:buNone/>
              <a:defRPr sz="2000" b="0">
                <a:solidFill>
                  <a:schemeClr val="tx1"/>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495300" y="1905000"/>
            <a:ext cx="89154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95300" y="1219200"/>
            <a:ext cx="89154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732F2B20-D025-4AA4-9CB0-1C5B4030F96D}" type="datetimeFigureOut">
              <a:rPr lang="fr-FR" smtClean="0"/>
              <a:pPr/>
              <a:t>19/03/2015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982FE2-B6CC-4100-9DAE-5C78ACFC9313}" type="slidenum">
              <a:rPr lang="fr-FR" smtClean="0"/>
              <a:pPr/>
              <a:t>‹N°›</a:t>
            </a:fld>
            <a:endParaRPr lang="fr-FR"/>
          </a:p>
        </p:txBody>
      </p:sp>
      <p:sp>
        <p:nvSpPr>
          <p:cNvPr id="8" name="Connecteur droit 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95300" y="500856"/>
            <a:ext cx="19812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95300" y="152400"/>
            <a:ext cx="8915400" cy="990600"/>
          </a:xfrm>
          <a:prstGeom prst="rect">
            <a:avLst/>
          </a:prstGeom>
        </p:spPr>
        <p:txBody>
          <a:bodyPr vert="horz"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95300" y="1219200"/>
            <a:ext cx="8915400" cy="4910328"/>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934200" y="6356350"/>
            <a:ext cx="2479802" cy="365760"/>
          </a:xfrm>
          <a:prstGeom prst="rect">
            <a:avLst/>
          </a:prstGeom>
        </p:spPr>
        <p:txBody>
          <a:bodyPr vert="horz"/>
          <a:lstStyle>
            <a:lvl1pPr algn="l" eaLnBrk="1" latinLnBrk="0" hangingPunct="1">
              <a:defRPr kumimoji="0" sz="1400">
                <a:solidFill>
                  <a:schemeClr val="tx2"/>
                </a:solidFill>
              </a:defRPr>
            </a:lvl1pPr>
          </a:lstStyle>
          <a:p>
            <a:fld id="{732F2B20-D025-4AA4-9CB0-1C5B4030F96D}" type="datetimeFigureOut">
              <a:rPr lang="fr-FR" smtClean="0"/>
              <a:pPr/>
              <a:t>19/03/2015</a:t>
            </a:fld>
            <a:endParaRPr lang="fr-FR"/>
          </a:p>
        </p:txBody>
      </p:sp>
      <p:sp>
        <p:nvSpPr>
          <p:cNvPr id="3" name="Espace réservé du pied de page 2"/>
          <p:cNvSpPr>
            <a:spLocks noGrp="1"/>
          </p:cNvSpPr>
          <p:nvPr>
            <p:ph type="ftr" sz="quarter" idx="3"/>
          </p:nvPr>
        </p:nvSpPr>
        <p:spPr>
          <a:xfrm>
            <a:off x="3140202" y="6356350"/>
            <a:ext cx="3797300" cy="365760"/>
          </a:xfrm>
          <a:prstGeom prst="rect">
            <a:avLst/>
          </a:prstGeom>
        </p:spPr>
        <p:txBody>
          <a:bodyPr vert="horz"/>
          <a:lstStyle>
            <a:lvl1pPr algn="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663702" y="6356350"/>
            <a:ext cx="2146300" cy="365760"/>
          </a:xfrm>
          <a:prstGeom prst="rect">
            <a:avLst/>
          </a:prstGeom>
        </p:spPr>
        <p:txBody>
          <a:bodyPr vert="horz"/>
          <a:lstStyle>
            <a:lvl1pPr algn="l" eaLnBrk="1" latinLnBrk="0" hangingPunct="1">
              <a:defRPr kumimoji="0" sz="1400">
                <a:solidFill>
                  <a:schemeClr val="tx2"/>
                </a:solidFill>
              </a:defRPr>
            </a:lvl1pPr>
          </a:lstStyle>
          <a:p>
            <a:fld id="{4F982FE2-B6CC-4100-9DAE-5C78ACFC9313}" type="slidenum">
              <a:rPr lang="fr-FR" smtClean="0"/>
              <a:pPr/>
              <a:t>‹N°›</a:t>
            </a:fld>
            <a:endParaRPr lang="fr-FR"/>
          </a:p>
        </p:txBody>
      </p:sp>
      <p:sp>
        <p:nvSpPr>
          <p:cNvPr id="28" name="Connecteur droit 27"/>
          <p:cNvSpPr>
            <a:spLocks noChangeShapeType="1"/>
          </p:cNvSpPr>
          <p:nvPr/>
        </p:nvSpPr>
        <p:spPr bwMode="auto">
          <a:xfrm>
            <a:off x="495300" y="6353175"/>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95300" y="1143000"/>
            <a:ext cx="89154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61978" y="6462462"/>
            <a:ext cx="190849" cy="13034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earningcenter.essec.fr/ressource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learningcenter.essec.fr/blog/ou-trouver-les-articles-reperes-sur-delph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6.xml"/><Relationship Id="rId3" Type="http://schemas.openxmlformats.org/officeDocument/2006/relationships/slide" Target="slide3.xml"/><Relationship Id="rId21" Type="http://schemas.openxmlformats.org/officeDocument/2006/relationships/slide" Target="slide30.xml"/><Relationship Id="rId7" Type="http://schemas.openxmlformats.org/officeDocument/2006/relationships/slide" Target="slide9.xml"/><Relationship Id="rId12" Type="http://schemas.openxmlformats.org/officeDocument/2006/relationships/slide" Target="slide16.xml"/><Relationship Id="rId17" Type="http://schemas.openxmlformats.org/officeDocument/2006/relationships/slide" Target="slide24.xml"/><Relationship Id="rId2" Type="http://schemas.openxmlformats.org/officeDocument/2006/relationships/image" Target="../media/image4.png"/><Relationship Id="rId16" Type="http://schemas.openxmlformats.org/officeDocument/2006/relationships/slide" Target="slide21.xml"/><Relationship Id="rId20"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5.xml"/><Relationship Id="rId5" Type="http://schemas.openxmlformats.org/officeDocument/2006/relationships/slide" Target="slide6.xml"/><Relationship Id="rId15" Type="http://schemas.openxmlformats.org/officeDocument/2006/relationships/slide" Target="slide19.xml"/><Relationship Id="rId10" Type="http://schemas.openxmlformats.org/officeDocument/2006/relationships/slide" Target="slide13.xml"/><Relationship Id="rId19" Type="http://schemas.openxmlformats.org/officeDocument/2006/relationships/slide" Target="slide28.xml"/><Relationship Id="rId4" Type="http://schemas.openxmlformats.org/officeDocument/2006/relationships/slide" Target="slide4.xml"/><Relationship Id="rId9" Type="http://schemas.openxmlformats.org/officeDocument/2006/relationships/slide" Target="slide12.xml"/><Relationship Id="rId14" Type="http://schemas.openxmlformats.org/officeDocument/2006/relationships/slide" Target="slide18.xml"/><Relationship Id="rId22"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earningcenter.essec.fr/ressources/journals-ato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learningcenter.essec.fr/blog/ou-trouver-les-articles-reperes-sur-delph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a/essec.edu/file/d/0Bx8CUAuLHz9-SVFqcEhrV3p5R0U/edi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ocs.google.com/a/essec.edu/file/d/0Bx8CUAuLHz9-NHpMXzh0eEJ4bTA/edi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playlist?list=PLdkhKjlR04hhCsU_SLOB3k7am-52ZfTQ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learningcenter.essec.fr/blog/comment-rediger-une-bibliographi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ibliotheques.uqam.ca/InfoSphere/sciences/module7/citer.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learningcenter.essec.fr/ressource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earningcenter@essec.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cs.google.com/a/essec.edu/file/d/0Bx8CUAuLHz9-NHpMXzh0eEJ4bTA/edi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playlist?list=PLdkhKjlR04hhCsU_SLOB3k7am-52ZfTQn" TargetMode="External"/><Relationship Id="rId5" Type="http://schemas.openxmlformats.org/officeDocument/2006/relationships/hyperlink" Target="http://learningcenter.essec.fr/ressources/ebsco-ebook-collection"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397300" y="1915502"/>
            <a:ext cx="1154483" cy="338554"/>
          </a:xfrm>
          <a:prstGeom prst="rect">
            <a:avLst/>
          </a:prstGeom>
          <a:noFill/>
        </p:spPr>
        <p:txBody>
          <a:bodyPr wrap="none" rtlCol="0">
            <a:spAutoFit/>
          </a:bodyPr>
          <a:lstStyle/>
          <a:p>
            <a:r>
              <a:rPr lang="fr-FR" sz="1600" dirty="0" smtClean="0"/>
              <a:t>Mars 2015</a:t>
            </a:r>
            <a:endParaRPr lang="fr-FR" sz="1600" dirty="0"/>
          </a:p>
        </p:txBody>
      </p:sp>
      <p:sp>
        <p:nvSpPr>
          <p:cNvPr id="4" name="Titre 13"/>
          <p:cNvSpPr txBox="1">
            <a:spLocks/>
          </p:cNvSpPr>
          <p:nvPr/>
        </p:nvSpPr>
        <p:spPr>
          <a:xfrm>
            <a:off x="516842" y="332656"/>
            <a:ext cx="8915400" cy="729232"/>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fr-FR" sz="4000" cap="small" dirty="0" smtClean="0">
                <a:solidFill>
                  <a:srgbClr val="1C90D5"/>
                </a:solidFill>
                <a:latin typeface="+mn-lt"/>
              </a:rPr>
              <a:t>Thèse professionnelle et mémoire</a:t>
            </a:r>
            <a:endParaRPr lang="fr-FR" sz="4000" cap="small" dirty="0">
              <a:solidFill>
                <a:srgbClr val="1C90D5"/>
              </a:solidFill>
              <a:latin typeface="+mn-lt"/>
            </a:endParaRPr>
          </a:p>
        </p:txBody>
      </p:sp>
      <p:sp>
        <p:nvSpPr>
          <p:cNvPr id="5" name="Titre 1"/>
          <p:cNvSpPr txBox="1">
            <a:spLocks/>
          </p:cNvSpPr>
          <p:nvPr/>
        </p:nvSpPr>
        <p:spPr>
          <a:xfrm>
            <a:off x="657408" y="1354386"/>
            <a:ext cx="8915400" cy="538360"/>
          </a:xfrm>
          <a:prstGeom prst="rect">
            <a:avLst/>
          </a:prstGeom>
        </p:spPr>
        <p:txBody>
          <a:bodyPr vert="horz" anchor="b" anchorCtr="0">
            <a:normAutofit fontScale="92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fr-FR" dirty="0" smtClean="0">
                <a:solidFill>
                  <a:srgbClr val="1C90D5"/>
                </a:solidFill>
                <a:latin typeface="+mn-lt"/>
              </a:rPr>
              <a:t>Guide pour la recherche bibliographique</a:t>
            </a:r>
            <a:endParaRPr lang="fr-FR" dirty="0">
              <a:solidFill>
                <a:srgbClr val="1C90D5"/>
              </a:solidFill>
              <a:latin typeface="+mn-lt"/>
            </a:endParaRPr>
          </a:p>
        </p:txBody>
      </p:sp>
      <p:grpSp>
        <p:nvGrpSpPr>
          <p:cNvPr id="6" name="Groupe 5"/>
          <p:cNvGrpSpPr/>
          <p:nvPr/>
        </p:nvGrpSpPr>
        <p:grpSpPr>
          <a:xfrm>
            <a:off x="992560" y="2721738"/>
            <a:ext cx="6413694" cy="3202694"/>
            <a:chOff x="-903319" y="1607463"/>
            <a:chExt cx="6980840" cy="3716706"/>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a:off x="-903319" y="3246224"/>
              <a:ext cx="1858945" cy="207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e 7"/>
            <p:cNvGrpSpPr/>
            <p:nvPr/>
          </p:nvGrpSpPr>
          <p:grpSpPr>
            <a:xfrm>
              <a:off x="1040975" y="1607463"/>
              <a:ext cx="5036546" cy="3160589"/>
              <a:chOff x="1301417" y="1162343"/>
              <a:chExt cx="5741082" cy="3610306"/>
            </a:xfrm>
          </p:grpSpPr>
          <p:sp>
            <p:nvSpPr>
              <p:cNvPr id="9" name="Bulle ronde 8"/>
              <p:cNvSpPr/>
              <p:nvPr/>
            </p:nvSpPr>
            <p:spPr>
              <a:xfrm>
                <a:off x="1301417" y="1162343"/>
                <a:ext cx="5741082" cy="3610306"/>
              </a:xfrm>
              <a:prstGeom prst="wedgeEllipseCallout">
                <a:avLst>
                  <a:gd name="adj1" fmla="val -59013"/>
                  <a:gd name="adj2" fmla="val 363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2"/>
                  </a:solidFill>
                </a:endParaRPr>
              </a:p>
            </p:txBody>
          </p:sp>
          <p:sp>
            <p:nvSpPr>
              <p:cNvPr id="10" name="ZoneTexte 9"/>
              <p:cNvSpPr txBox="1"/>
              <p:nvPr/>
            </p:nvSpPr>
            <p:spPr>
              <a:xfrm>
                <a:off x="1769324" y="1798716"/>
                <a:ext cx="4805267" cy="2407168"/>
              </a:xfrm>
              <a:prstGeom prst="rect">
                <a:avLst/>
              </a:prstGeom>
              <a:noFill/>
            </p:spPr>
            <p:txBody>
              <a:bodyPr wrap="square" rtlCol="0">
                <a:spAutoFit/>
              </a:bodyPr>
              <a:lstStyle/>
              <a:p>
                <a:pPr algn="ctr"/>
                <a:r>
                  <a:rPr lang="fr-FR" sz="1600" b="1" dirty="0">
                    <a:solidFill>
                      <a:schemeClr val="tx2"/>
                    </a:solidFill>
                  </a:rPr>
                  <a:t>Le Learning Center peut vous aider </a:t>
                </a:r>
                <a:r>
                  <a:rPr lang="fr-FR" sz="1600" b="1" dirty="0" smtClean="0">
                    <a:solidFill>
                      <a:schemeClr val="tx2"/>
                    </a:solidFill>
                  </a:rPr>
                  <a:t>!</a:t>
                </a:r>
              </a:p>
              <a:p>
                <a:pPr algn="ctr"/>
                <a:endParaRPr lang="fr-FR" sz="1600" dirty="0">
                  <a:solidFill>
                    <a:schemeClr val="tx2"/>
                  </a:solidFill>
                </a:endParaRPr>
              </a:p>
              <a:p>
                <a:pPr marL="285750" indent="-285750" algn="ctr">
                  <a:buFont typeface="Courier New" pitchFamily="49" charset="0"/>
                  <a:buChar char="o"/>
                </a:pPr>
                <a:r>
                  <a:rPr lang="fr-FR" sz="1600" dirty="0" smtClean="0">
                    <a:solidFill>
                      <a:schemeClr val="tx2"/>
                    </a:solidFill>
                  </a:rPr>
                  <a:t>En </a:t>
                </a:r>
                <a:r>
                  <a:rPr lang="fr-FR" sz="1600" dirty="0">
                    <a:solidFill>
                      <a:schemeClr val="tx2"/>
                    </a:solidFill>
                  </a:rPr>
                  <a:t>proposant de nombreuses ressources à </a:t>
                </a:r>
                <a:r>
                  <a:rPr lang="fr-FR" sz="1600" dirty="0" smtClean="0">
                    <a:solidFill>
                      <a:schemeClr val="tx2"/>
                    </a:solidFill>
                  </a:rPr>
                  <a:t>distance</a:t>
                </a:r>
              </a:p>
              <a:p>
                <a:pPr marL="285750" indent="-285750" algn="ctr">
                  <a:buFont typeface="Courier New" pitchFamily="49" charset="0"/>
                  <a:buChar char="o"/>
                </a:pPr>
                <a:r>
                  <a:rPr lang="fr-FR" sz="1600" dirty="0" smtClean="0">
                    <a:solidFill>
                      <a:schemeClr val="tx2"/>
                    </a:solidFill>
                  </a:rPr>
                  <a:t>En </a:t>
                </a:r>
                <a:r>
                  <a:rPr lang="fr-FR" sz="1600" dirty="0">
                    <a:solidFill>
                      <a:schemeClr val="tx2"/>
                    </a:solidFill>
                  </a:rPr>
                  <a:t>vous apportant une aide </a:t>
                </a:r>
                <a:r>
                  <a:rPr lang="fr-FR" sz="1600" dirty="0" smtClean="0">
                    <a:solidFill>
                      <a:schemeClr val="tx2"/>
                    </a:solidFill>
                  </a:rPr>
                  <a:t>personnalisée</a:t>
                </a:r>
              </a:p>
              <a:p>
                <a:pPr algn="ctr"/>
                <a:r>
                  <a:rPr lang="fr-FR" sz="1600" dirty="0" smtClean="0">
                    <a:solidFill>
                      <a:schemeClr val="tx2"/>
                    </a:solidFill>
                  </a:rPr>
                  <a:t>Alors, suivez le guide !</a:t>
                </a:r>
              </a:p>
            </p:txBody>
          </p:sp>
        </p:grpSp>
      </p:grpSp>
      <p:grpSp>
        <p:nvGrpSpPr>
          <p:cNvPr id="16" name="Groupe 15"/>
          <p:cNvGrpSpPr/>
          <p:nvPr/>
        </p:nvGrpSpPr>
        <p:grpSpPr>
          <a:xfrm>
            <a:off x="34012" y="6057599"/>
            <a:ext cx="9881060" cy="600164"/>
            <a:chOff x="24940" y="6181379"/>
            <a:chExt cx="9881060" cy="600164"/>
          </a:xfrm>
        </p:grpSpPr>
        <p:sp>
          <p:nvSpPr>
            <p:cNvPr id="17" name="Rectangle 16"/>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8"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9" name="Image 20"/>
            <p:cNvPicPr>
              <a:picLocks noChangeAspect="1"/>
            </p:cNvPicPr>
            <p:nvPr/>
          </p:nvPicPr>
          <p:blipFill rotWithShape="1">
            <a:blip r:embed="rId3"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21040860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3600" dirty="0">
                <a:solidFill>
                  <a:srgbClr val="1C90D5"/>
                </a:solidFill>
                <a:latin typeface="+mn-lt"/>
              </a:rPr>
              <a:t>Les articles de presse</a:t>
            </a:r>
          </a:p>
        </p:txBody>
      </p:sp>
      <p:sp>
        <p:nvSpPr>
          <p:cNvPr id="6" name="Espace réservé du contenu 5"/>
          <p:cNvSpPr>
            <a:spLocks noGrp="1"/>
          </p:cNvSpPr>
          <p:nvPr>
            <p:ph sz="quarter" idx="1"/>
          </p:nvPr>
        </p:nvSpPr>
        <p:spPr>
          <a:xfrm>
            <a:off x="560219" y="1556792"/>
            <a:ext cx="8828646" cy="3960440"/>
          </a:xfrm>
        </p:spPr>
        <p:txBody>
          <a:bodyPr>
            <a:noAutofit/>
          </a:bodyPr>
          <a:lstStyle/>
          <a:p>
            <a:pPr algn="just">
              <a:spcBef>
                <a:spcPts val="0"/>
              </a:spcBef>
            </a:pPr>
            <a:r>
              <a:rPr lang="fr-FR" sz="2400" dirty="0"/>
              <a:t>Les articles de revues et magazines spécialisés sont </a:t>
            </a:r>
            <a:r>
              <a:rPr lang="fr-FR" sz="2400" dirty="0" smtClean="0"/>
              <a:t>indispensables dans une recherche bibliographique car ils donnent des informations actualisées</a:t>
            </a:r>
          </a:p>
          <a:p>
            <a:pPr algn="just">
              <a:lnSpc>
                <a:spcPct val="120000"/>
              </a:lnSpc>
            </a:pPr>
            <a:endParaRPr lang="fr-FR" sz="2000" dirty="0" smtClean="0"/>
          </a:p>
          <a:p>
            <a:pPr algn="just">
              <a:spcBef>
                <a:spcPts val="0"/>
              </a:spcBef>
            </a:pPr>
            <a:r>
              <a:rPr lang="fr-FR" sz="2400" dirty="0" smtClean="0"/>
              <a:t>Via nos ressources, </a:t>
            </a:r>
            <a:r>
              <a:rPr lang="fr-FR" sz="2400" dirty="0"/>
              <a:t>vous </a:t>
            </a:r>
            <a:r>
              <a:rPr lang="fr-FR" sz="2400" dirty="0" smtClean="0"/>
              <a:t>accéderez à une grande quantité de revues et magazines, </a:t>
            </a:r>
            <a:r>
              <a:rPr lang="fr-FR" sz="2400" b="1" dirty="0"/>
              <a:t>qui dépasse de loin ce que vous pourrez trouver sur internet </a:t>
            </a:r>
            <a:r>
              <a:rPr lang="fr-FR" sz="2400" dirty="0"/>
              <a:t>! </a:t>
            </a:r>
            <a:endParaRPr lang="fr-FR" sz="2400" dirty="0" smtClean="0"/>
          </a:p>
          <a:p>
            <a:pPr algn="just">
              <a:lnSpc>
                <a:spcPct val="120000"/>
              </a:lnSpc>
              <a:spcBef>
                <a:spcPts val="0"/>
              </a:spcBef>
            </a:pPr>
            <a:endParaRPr lang="fr-FR" sz="2000" dirty="0" smtClean="0"/>
          </a:p>
          <a:p>
            <a:pPr algn="just"/>
            <a:r>
              <a:rPr lang="fr-FR" sz="2400" dirty="0" smtClean="0"/>
              <a:t>Les </a:t>
            </a:r>
            <a:r>
              <a:rPr lang="fr-FR" sz="2400" dirty="0"/>
              <a:t>articles obtenus sont le plus souvent </a:t>
            </a:r>
            <a:r>
              <a:rPr lang="fr-FR" sz="2400" dirty="0" smtClean="0"/>
              <a:t>téléchargeables </a:t>
            </a:r>
            <a:r>
              <a:rPr lang="fr-FR" sz="2400" b="1" dirty="0" smtClean="0"/>
              <a:t>entièrement</a:t>
            </a:r>
            <a:r>
              <a:rPr lang="fr-FR" sz="2400" dirty="0"/>
              <a:t> </a:t>
            </a:r>
          </a:p>
        </p:txBody>
      </p:sp>
      <p:grpSp>
        <p:nvGrpSpPr>
          <p:cNvPr id="10" name="Groupe 9"/>
          <p:cNvGrpSpPr/>
          <p:nvPr/>
        </p:nvGrpSpPr>
        <p:grpSpPr>
          <a:xfrm>
            <a:off x="34012" y="6057599"/>
            <a:ext cx="9881060" cy="600164"/>
            <a:chOff x="24940" y="6181379"/>
            <a:chExt cx="9881060" cy="600164"/>
          </a:xfrm>
        </p:grpSpPr>
        <p:sp>
          <p:nvSpPr>
            <p:cNvPr id="11" name="Rectangle 10"/>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2"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7"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24763765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hlinkClick r:id="" action="ppaction://hlinkshowjump?jump=nextslide"/>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flipH="1">
            <a:off x="8430698" y="4886045"/>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ulle ronde 4"/>
          <p:cNvSpPr/>
          <p:nvPr/>
        </p:nvSpPr>
        <p:spPr>
          <a:xfrm>
            <a:off x="1912956" y="1423111"/>
            <a:ext cx="6472425" cy="4620033"/>
          </a:xfrm>
          <a:prstGeom prst="wedgeEllipseCallout">
            <a:avLst>
              <a:gd name="adj1" fmla="val 54513"/>
              <a:gd name="adj2" fmla="val 389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1">
                    <a:lumMod val="50000"/>
                  </a:schemeClr>
                </a:solidFill>
              </a:rPr>
              <a:t>Avant de les utiliser, </a:t>
            </a:r>
            <a:r>
              <a:rPr lang="fr-FR" sz="2400" b="1" dirty="0" smtClean="0">
                <a:solidFill>
                  <a:schemeClr val="bg1">
                    <a:lumMod val="50000"/>
                  </a:schemeClr>
                </a:solidFill>
              </a:rPr>
              <a:t>consultez le </a:t>
            </a:r>
            <a:r>
              <a:rPr lang="fr-FR" sz="2400" b="1" dirty="0">
                <a:solidFill>
                  <a:schemeClr val="bg1">
                    <a:lumMod val="50000"/>
                  </a:schemeClr>
                </a:solidFill>
              </a:rPr>
              <a:t>descriptif de chaque ressource sur </a:t>
            </a:r>
            <a:r>
              <a:rPr lang="fr-FR" sz="2400" b="1" dirty="0">
                <a:solidFill>
                  <a:schemeClr val="bg1">
                    <a:lumMod val="50000"/>
                  </a:schemeClr>
                </a:solidFill>
                <a:hlinkClick r:id="rId3"/>
              </a:rPr>
              <a:t>le site</a:t>
            </a:r>
            <a:r>
              <a:rPr lang="fr-FR" sz="2400" b="1" dirty="0">
                <a:solidFill>
                  <a:schemeClr val="bg1">
                    <a:lumMod val="50000"/>
                  </a:schemeClr>
                </a:solidFill>
              </a:rPr>
              <a:t> du Learning Center. Cela vous permettra de bien cerner leur contenu, spécificités, et d’accéder si besoin à des tutoriels pour bien les interroger. </a:t>
            </a:r>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3"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4" name="Image 20"/>
            <p:cNvPicPr>
              <a:picLocks noChangeAspect="1"/>
            </p:cNvPicPr>
            <p:nvPr/>
          </p:nvPicPr>
          <p:blipFill rotWithShape="1">
            <a:blip r:embed="rId4"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
        <p:nvSpPr>
          <p:cNvPr id="10" name="Titre 4"/>
          <p:cNvSpPr>
            <a:spLocks noGrp="1"/>
          </p:cNvSpPr>
          <p:nvPr>
            <p:ph type="title"/>
          </p:nvPr>
        </p:nvSpPr>
        <p:spPr>
          <a:xfrm>
            <a:off x="495300" y="152400"/>
            <a:ext cx="8915400" cy="990600"/>
          </a:xfrm>
        </p:spPr>
        <p:txBody>
          <a:bodyPr>
            <a:normAutofit/>
          </a:bodyPr>
          <a:lstStyle/>
          <a:p>
            <a:r>
              <a:rPr lang="fr-FR" sz="3600" dirty="0" smtClean="0">
                <a:solidFill>
                  <a:srgbClr val="1C90D5"/>
                </a:solidFill>
                <a:latin typeface="+mn-lt"/>
              </a:rPr>
              <a:t>Descriptif des ressources</a:t>
            </a:r>
            <a:endParaRPr lang="fr-FR" sz="3600" dirty="0">
              <a:solidFill>
                <a:srgbClr val="1C90D5"/>
              </a:solidFill>
              <a:latin typeface="+mn-lt"/>
            </a:endParaRPr>
          </a:p>
        </p:txBody>
      </p:sp>
    </p:spTree>
    <p:extLst>
      <p:ext uri="{BB962C8B-B14F-4D97-AF65-F5344CB8AC3E}">
        <p14:creationId xmlns:p14="http://schemas.microsoft.com/office/powerpoint/2010/main" val="324763765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La presse académique</a:t>
            </a:r>
          </a:p>
        </p:txBody>
      </p:sp>
      <p:sp>
        <p:nvSpPr>
          <p:cNvPr id="3" name="Espace réservé du contenu 2"/>
          <p:cNvSpPr>
            <a:spLocks noGrp="1"/>
          </p:cNvSpPr>
          <p:nvPr>
            <p:ph sz="quarter" idx="1"/>
          </p:nvPr>
        </p:nvSpPr>
        <p:spPr>
          <a:xfrm>
            <a:off x="516842" y="1419921"/>
            <a:ext cx="8915400" cy="4937760"/>
          </a:xfrm>
        </p:spPr>
        <p:txBody>
          <a:bodyPr>
            <a:normAutofit/>
          </a:bodyPr>
          <a:lstStyle/>
          <a:p>
            <a:pPr marL="0" indent="0">
              <a:buNone/>
            </a:pPr>
            <a:r>
              <a:rPr lang="fr-FR" sz="2400" dirty="0" smtClean="0"/>
              <a:t>Qu’est ce que c’est ? </a:t>
            </a:r>
          </a:p>
          <a:p>
            <a:pPr marL="0" indent="0">
              <a:buNone/>
            </a:pPr>
            <a:endParaRPr lang="fr-FR" sz="1500" dirty="0" smtClean="0"/>
          </a:p>
          <a:p>
            <a:pPr algn="just"/>
            <a:r>
              <a:rPr lang="fr-FR" sz="2400" dirty="0" smtClean="0"/>
              <a:t>La </a:t>
            </a:r>
            <a:r>
              <a:rPr lang="fr-FR" sz="2400" dirty="0"/>
              <a:t>presse dite “</a:t>
            </a:r>
            <a:r>
              <a:rPr lang="fr-FR" sz="2400" i="1" dirty="0"/>
              <a:t>académique</a:t>
            </a:r>
            <a:r>
              <a:rPr lang="fr-FR" sz="2400" dirty="0"/>
              <a:t>” donne accès à des articles de fond, théoriques, qui reflètent l’état </a:t>
            </a:r>
            <a:r>
              <a:rPr lang="fr-FR" sz="2400" dirty="0" smtClean="0"/>
              <a:t>des connaissances sur </a:t>
            </a:r>
            <a:r>
              <a:rPr lang="fr-FR" sz="2400" dirty="0"/>
              <a:t>un thème </a:t>
            </a:r>
            <a:r>
              <a:rPr lang="fr-FR" sz="2400" dirty="0" smtClean="0"/>
              <a:t>donné : une </a:t>
            </a:r>
            <a:r>
              <a:rPr lang="fr-FR" sz="2400" dirty="0"/>
              <a:t>problématique de management par </a:t>
            </a:r>
            <a:r>
              <a:rPr lang="fr-FR" sz="2400" dirty="0" smtClean="0"/>
              <a:t>exemple</a:t>
            </a:r>
          </a:p>
          <a:p>
            <a:pPr algn="just"/>
            <a:endParaRPr lang="fr-FR" sz="2000" dirty="0" smtClean="0"/>
          </a:p>
          <a:p>
            <a:pPr algn="just"/>
            <a:r>
              <a:rPr lang="fr-FR" sz="2400" i="1" dirty="0" smtClean="0"/>
              <a:t>Ex : Harvard </a:t>
            </a:r>
            <a:r>
              <a:rPr lang="fr-FR" sz="2400" i="1" dirty="0"/>
              <a:t>Business Review, Journal of Marketing,</a:t>
            </a:r>
            <a:r>
              <a:rPr lang="fr-FR" sz="2400" dirty="0"/>
              <a:t> </a:t>
            </a:r>
            <a:r>
              <a:rPr lang="fr-FR" sz="2400" i="1" dirty="0"/>
              <a:t>Human Resource Management, </a:t>
            </a:r>
            <a:r>
              <a:rPr lang="fr-FR" sz="2400" dirty="0"/>
              <a:t>ou </a:t>
            </a:r>
            <a:r>
              <a:rPr lang="fr-FR" sz="2400" i="1" dirty="0"/>
              <a:t>Revue Française de </a:t>
            </a:r>
            <a:r>
              <a:rPr lang="fr-FR" sz="2400" i="1" dirty="0" smtClean="0"/>
              <a:t>Gestion</a:t>
            </a:r>
            <a:endParaRPr lang="fr-FR" sz="2400" dirty="0"/>
          </a:p>
          <a:p>
            <a:endParaRPr lang="fr-FR" dirty="0"/>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4"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5"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197016284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Business Source Complete</a:t>
            </a:r>
          </a:p>
        </p:txBody>
      </p:sp>
      <p:sp>
        <p:nvSpPr>
          <p:cNvPr id="3" name="Espace réservé du contenu 2"/>
          <p:cNvSpPr>
            <a:spLocks noGrp="1"/>
          </p:cNvSpPr>
          <p:nvPr>
            <p:ph sz="quarter" idx="1"/>
          </p:nvPr>
        </p:nvSpPr>
        <p:spPr>
          <a:xfrm>
            <a:off x="495300" y="1340768"/>
            <a:ext cx="9138220" cy="4816192"/>
          </a:xfrm>
        </p:spPr>
        <p:txBody>
          <a:bodyPr>
            <a:normAutofit/>
          </a:bodyPr>
          <a:lstStyle/>
          <a:p>
            <a:pPr algn="just"/>
            <a:r>
              <a:rPr lang="fr-FR" sz="2400" dirty="0"/>
              <a:t>C’est </a:t>
            </a:r>
            <a:r>
              <a:rPr lang="fr-FR" sz="2400" b="1" dirty="0"/>
              <a:t>la ressource à privilégier </a:t>
            </a:r>
            <a:r>
              <a:rPr lang="fr-FR" sz="2400" dirty="0"/>
              <a:t>pour trouver des articles sur un thème de management. Le plus souvent les articles sont en </a:t>
            </a:r>
            <a:r>
              <a:rPr lang="fr-FR" sz="2400" dirty="0" smtClean="0"/>
              <a:t>anglais</a:t>
            </a:r>
            <a:endParaRPr lang="fr-FR" sz="2400" dirty="0"/>
          </a:p>
          <a:p>
            <a:pPr marL="0" indent="0" algn="just">
              <a:spcBef>
                <a:spcPts val="0"/>
              </a:spcBef>
              <a:buNone/>
            </a:pPr>
            <a:endParaRPr lang="fr-FR" sz="2000" b="1" dirty="0" smtClean="0"/>
          </a:p>
          <a:p>
            <a:pPr marL="0" indent="0" algn="just">
              <a:buNone/>
            </a:pPr>
            <a:r>
              <a:rPr lang="fr-FR" sz="2400" b="1" dirty="0" smtClean="0"/>
              <a:t>Comment </a:t>
            </a:r>
            <a:r>
              <a:rPr lang="fr-FR" sz="2400" b="1" dirty="0"/>
              <a:t>rechercher dans Business Source Complete </a:t>
            </a:r>
            <a:r>
              <a:rPr lang="fr-FR" sz="2400" b="1" dirty="0" smtClean="0"/>
              <a:t>?</a:t>
            </a:r>
          </a:p>
          <a:p>
            <a:pPr marL="0" indent="0" algn="just">
              <a:buNone/>
            </a:pPr>
            <a:endParaRPr lang="fr-FR" sz="1000" dirty="0"/>
          </a:p>
          <a:p>
            <a:pPr algn="just"/>
            <a:r>
              <a:rPr lang="fr-FR" sz="2400" dirty="0"/>
              <a:t>T</a:t>
            </a:r>
            <a:r>
              <a:rPr lang="fr-FR" sz="2400" dirty="0" smtClean="0"/>
              <a:t>apez </a:t>
            </a:r>
            <a:r>
              <a:rPr lang="fr-FR" sz="2400" dirty="0"/>
              <a:t>des mots clés (soyez précis et restrictif), validez, puis utilisez </a:t>
            </a:r>
            <a:r>
              <a:rPr lang="fr-FR" sz="2400" dirty="0" smtClean="0"/>
              <a:t>les filtres</a:t>
            </a:r>
            <a:r>
              <a:rPr lang="fr-FR" sz="2400" i="1" dirty="0" smtClean="0"/>
              <a:t> </a:t>
            </a:r>
            <a:r>
              <a:rPr lang="fr-FR" sz="2400" dirty="0"/>
              <a:t>à gauche pour restreindre </a:t>
            </a:r>
            <a:r>
              <a:rPr lang="fr-FR" sz="2400" dirty="0" smtClean="0"/>
              <a:t>vos résultats </a:t>
            </a:r>
            <a:r>
              <a:rPr lang="fr-FR" sz="2400" dirty="0"/>
              <a:t>: par type de </a:t>
            </a:r>
            <a:r>
              <a:rPr lang="fr-FR" sz="2400" dirty="0" smtClean="0"/>
              <a:t>sources, </a:t>
            </a:r>
            <a:r>
              <a:rPr lang="fr-FR" sz="2400" dirty="0"/>
              <a:t>mots sujets, date, zone géographique etc</a:t>
            </a:r>
            <a:r>
              <a:rPr lang="fr-FR" sz="2400" dirty="0" smtClean="0"/>
              <a:t>.</a:t>
            </a:r>
            <a:endParaRPr lang="fr-FR" sz="2400" dirty="0"/>
          </a:p>
        </p:txBody>
      </p:sp>
      <p:pic>
        <p:nvPicPr>
          <p:cNvPr id="17" name="Picture 2">
            <a:hlinkClick r:id="" action="ppaction://hlinkshowjump?jump=nextslide"/>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flipH="1">
            <a:off x="8388047" y="4726515"/>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Bulle ronde 17"/>
          <p:cNvSpPr/>
          <p:nvPr/>
        </p:nvSpPr>
        <p:spPr>
          <a:xfrm>
            <a:off x="6609184" y="4726515"/>
            <a:ext cx="1778863" cy="1331084"/>
          </a:xfrm>
          <a:prstGeom prst="wedgeEllipseCallout">
            <a:avLst>
              <a:gd name="adj1" fmla="val 63439"/>
              <a:gd name="adj2" fmla="val 84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Un exemple </a:t>
            </a:r>
            <a:r>
              <a:rPr lang="fr-FR" dirty="0">
                <a:solidFill>
                  <a:schemeClr val="bg1">
                    <a:lumMod val="50000"/>
                  </a:schemeClr>
                </a:solidFill>
              </a:rPr>
              <a:t>à la page </a:t>
            </a:r>
            <a:r>
              <a:rPr lang="fr-FR" dirty="0" smtClean="0">
                <a:solidFill>
                  <a:schemeClr val="bg1">
                    <a:lumMod val="50000"/>
                  </a:schemeClr>
                </a:solidFill>
              </a:rPr>
              <a:t>suivante</a:t>
            </a:r>
            <a:endParaRPr lang="fr-FR" dirty="0">
              <a:solidFill>
                <a:schemeClr val="tx2"/>
              </a:solidFill>
            </a:endParaRPr>
          </a:p>
        </p:txBody>
      </p:sp>
      <p:grpSp>
        <p:nvGrpSpPr>
          <p:cNvPr id="10" name="Groupe 9"/>
          <p:cNvGrpSpPr/>
          <p:nvPr/>
        </p:nvGrpSpPr>
        <p:grpSpPr>
          <a:xfrm>
            <a:off x="34012" y="6057599"/>
            <a:ext cx="9881060" cy="600164"/>
            <a:chOff x="24940" y="6181379"/>
            <a:chExt cx="9881060" cy="600164"/>
          </a:xfrm>
        </p:grpSpPr>
        <p:sp>
          <p:nvSpPr>
            <p:cNvPr id="11" name="Rectangle 10"/>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2"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5" name="Image 20"/>
            <p:cNvPicPr>
              <a:picLocks noChangeAspect="1"/>
            </p:cNvPicPr>
            <p:nvPr/>
          </p:nvPicPr>
          <p:blipFill rotWithShape="1">
            <a:blip r:embed="rId3"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31770822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 List  pharma  and internet marketing  EBSCOhost.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916116" cy="683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0618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Google Scholar Inside</a:t>
            </a:r>
          </a:p>
        </p:txBody>
      </p:sp>
      <p:sp>
        <p:nvSpPr>
          <p:cNvPr id="3" name="Espace réservé du contenu 2"/>
          <p:cNvSpPr>
            <a:spLocks noGrp="1"/>
          </p:cNvSpPr>
          <p:nvPr>
            <p:ph sz="quarter" idx="1"/>
          </p:nvPr>
        </p:nvSpPr>
        <p:spPr>
          <a:xfrm>
            <a:off x="516842" y="1484784"/>
            <a:ext cx="8915400" cy="5018112"/>
          </a:xfrm>
        </p:spPr>
        <p:txBody>
          <a:bodyPr>
            <a:normAutofit/>
          </a:bodyPr>
          <a:lstStyle/>
          <a:p>
            <a:pPr algn="just"/>
            <a:r>
              <a:rPr lang="fr-FR" sz="2400" dirty="0"/>
              <a:t>Recense des travaux de recherche (</a:t>
            </a:r>
            <a:r>
              <a:rPr lang="fr-FR" sz="2400" dirty="0" smtClean="0"/>
              <a:t>articles, actes </a:t>
            </a:r>
            <a:r>
              <a:rPr lang="fr-FR" sz="2400" dirty="0"/>
              <a:t>de </a:t>
            </a:r>
            <a:r>
              <a:rPr lang="fr-FR" sz="2400" dirty="0" smtClean="0"/>
              <a:t>congrès, thèses</a:t>
            </a:r>
            <a:r>
              <a:rPr lang="fr-FR" sz="2400" dirty="0"/>
              <a:t>…) </a:t>
            </a:r>
            <a:r>
              <a:rPr lang="fr-FR" sz="2400" dirty="0" smtClean="0"/>
              <a:t>d’éditeurs </a:t>
            </a:r>
            <a:r>
              <a:rPr lang="fr-FR" sz="2400" dirty="0"/>
              <a:t>académiques, universités etc</a:t>
            </a:r>
            <a:r>
              <a:rPr lang="fr-FR" sz="2400" dirty="0" smtClean="0"/>
              <a:t>.</a:t>
            </a:r>
          </a:p>
          <a:p>
            <a:pPr algn="just">
              <a:spcBef>
                <a:spcPts val="0"/>
              </a:spcBef>
            </a:pPr>
            <a:endParaRPr lang="fr-FR" sz="2400" dirty="0" smtClean="0"/>
          </a:p>
          <a:p>
            <a:pPr algn="just">
              <a:spcBef>
                <a:spcPts val="0"/>
              </a:spcBef>
            </a:pPr>
            <a:r>
              <a:rPr lang="fr-FR" sz="2400" dirty="0" smtClean="0"/>
              <a:t>Une </a:t>
            </a:r>
            <a:r>
              <a:rPr lang="fr-FR" sz="2400" dirty="0"/>
              <a:t>partie des documents est accessible en texte intégral, notamment lorsqu’ils font partie d’autres ressources disponibles à </a:t>
            </a:r>
            <a:r>
              <a:rPr lang="fr-FR" sz="2400" dirty="0" smtClean="0"/>
              <a:t>l’ESSEC</a:t>
            </a:r>
          </a:p>
          <a:p>
            <a:pPr marL="0" indent="0" algn="just">
              <a:spcBef>
                <a:spcPts val="0"/>
              </a:spcBef>
              <a:buNone/>
            </a:pPr>
            <a:endParaRPr lang="fr-FR" sz="2400" i="1" dirty="0" smtClean="0"/>
          </a:p>
          <a:p>
            <a:pPr marL="0" indent="0" algn="just">
              <a:spcBef>
                <a:spcPts val="0"/>
              </a:spcBef>
              <a:buNone/>
            </a:pPr>
            <a:r>
              <a:rPr lang="fr-FR" sz="2400" i="1" dirty="0" smtClean="0"/>
              <a:t>Ex </a:t>
            </a:r>
            <a:r>
              <a:rPr lang="fr-FR" sz="2400" i="1" dirty="0"/>
              <a:t>:  Pharmaceutical digital marketing and governance: illicit actors and challenges to global patient safety and public health.Globalization and Health 2013, 9:45  </a:t>
            </a:r>
            <a:endParaRPr lang="fr-FR" sz="2400" b="1" dirty="0"/>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0"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1"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20300207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Cairn</a:t>
            </a:r>
          </a:p>
        </p:txBody>
      </p:sp>
      <p:sp>
        <p:nvSpPr>
          <p:cNvPr id="3" name="Espace réservé du contenu 2"/>
          <p:cNvSpPr>
            <a:spLocks noGrp="1"/>
          </p:cNvSpPr>
          <p:nvPr>
            <p:ph sz="quarter" idx="1"/>
          </p:nvPr>
        </p:nvSpPr>
        <p:spPr>
          <a:xfrm>
            <a:off x="506506" y="1556792"/>
            <a:ext cx="9205023" cy="4536504"/>
          </a:xfrm>
        </p:spPr>
        <p:txBody>
          <a:bodyPr>
            <a:normAutofit/>
          </a:bodyPr>
          <a:lstStyle/>
          <a:p>
            <a:pPr algn="just"/>
            <a:r>
              <a:rPr lang="fr-FR" sz="2400" dirty="0"/>
              <a:t>Des articles de </a:t>
            </a:r>
            <a:r>
              <a:rPr lang="fr-FR" sz="2400" dirty="0" smtClean="0"/>
              <a:t>42 revues </a:t>
            </a:r>
            <a:r>
              <a:rPr lang="fr-FR" sz="2400" dirty="0"/>
              <a:t>académiques françaises en sciences humaines et sociales et en </a:t>
            </a:r>
            <a:r>
              <a:rPr lang="fr-FR" sz="2400" dirty="0" smtClean="0"/>
              <a:t>gestion</a:t>
            </a:r>
            <a:r>
              <a:rPr lang="fr-FR" sz="2400" dirty="0"/>
              <a:t> </a:t>
            </a:r>
            <a:r>
              <a:rPr lang="fr-FR" sz="2400" dirty="0" smtClean="0"/>
              <a:t>dont </a:t>
            </a:r>
            <a:r>
              <a:rPr lang="fr-FR" sz="2400" dirty="0"/>
              <a:t>:</a:t>
            </a:r>
          </a:p>
          <a:p>
            <a:pPr lvl="1" algn="just" fontAlgn="base"/>
            <a:r>
              <a:rPr lang="fr-FR" i="1" dirty="0"/>
              <a:t>Gestion</a:t>
            </a:r>
            <a:endParaRPr lang="fr-FR" dirty="0"/>
          </a:p>
          <a:p>
            <a:pPr lvl="1" algn="just" fontAlgn="base"/>
            <a:r>
              <a:rPr lang="fr-FR" i="1" dirty="0"/>
              <a:t>Management et Avenir </a:t>
            </a:r>
            <a:endParaRPr lang="fr-FR" dirty="0"/>
          </a:p>
          <a:p>
            <a:pPr lvl="1" algn="just" fontAlgn="base"/>
            <a:r>
              <a:rPr lang="fr-FR" i="1" dirty="0"/>
              <a:t>Revue économique</a:t>
            </a:r>
            <a:endParaRPr lang="fr-FR" dirty="0"/>
          </a:p>
          <a:p>
            <a:pPr lvl="1" algn="just" fontAlgn="base"/>
            <a:r>
              <a:rPr lang="fr-FR" i="1" dirty="0"/>
              <a:t>Revue française de gestion</a:t>
            </a:r>
            <a:endParaRPr lang="fr-FR" dirty="0"/>
          </a:p>
          <a:p>
            <a:pPr lvl="1" algn="just" fontAlgn="base"/>
            <a:r>
              <a:rPr lang="fr-FR" i="1" dirty="0"/>
              <a:t>Revue des sciences de </a:t>
            </a:r>
            <a:r>
              <a:rPr lang="fr-FR" i="1" dirty="0" smtClean="0"/>
              <a:t>gestion</a:t>
            </a:r>
          </a:p>
          <a:p>
            <a:pPr marL="274320" lvl="1" indent="0" algn="just" fontAlgn="base">
              <a:spcBef>
                <a:spcPts val="0"/>
              </a:spcBef>
              <a:buNone/>
            </a:pPr>
            <a:endParaRPr lang="fr-FR" sz="2400" i="1" dirty="0" smtClean="0"/>
          </a:p>
          <a:p>
            <a:pPr algn="just" fontAlgn="base"/>
            <a:r>
              <a:rPr lang="fr-FR" sz="2400" dirty="0"/>
              <a:t>Les articles sont généralement disponibles dans leur intégralité</a:t>
            </a:r>
          </a:p>
          <a:p>
            <a:pPr algn="just"/>
            <a:endParaRPr lang="fr-FR" dirty="0"/>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0"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1"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21593003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Science Direct</a:t>
            </a:r>
          </a:p>
        </p:txBody>
      </p:sp>
      <p:sp>
        <p:nvSpPr>
          <p:cNvPr id="3" name="Espace réservé du contenu 2"/>
          <p:cNvSpPr>
            <a:spLocks noGrp="1"/>
          </p:cNvSpPr>
          <p:nvPr>
            <p:ph sz="quarter" idx="1"/>
          </p:nvPr>
        </p:nvSpPr>
        <p:spPr>
          <a:xfrm>
            <a:off x="501612" y="2204864"/>
            <a:ext cx="8915400" cy="1849760"/>
          </a:xfrm>
        </p:spPr>
        <p:txBody>
          <a:bodyPr>
            <a:normAutofit/>
          </a:bodyPr>
          <a:lstStyle/>
          <a:p>
            <a:pPr algn="just"/>
            <a:r>
              <a:rPr lang="fr-FR" sz="2400" dirty="0" smtClean="0"/>
              <a:t>Propose des </a:t>
            </a:r>
            <a:r>
              <a:rPr lang="fr-FR" sz="2400" dirty="0"/>
              <a:t>revues de </a:t>
            </a:r>
            <a:r>
              <a:rPr lang="fr-FR" sz="2400" dirty="0" smtClean="0"/>
              <a:t>gestion </a:t>
            </a:r>
            <a:r>
              <a:rPr lang="fr-FR" sz="2400" dirty="0"/>
              <a:t>(en anglais), mais surtout des </a:t>
            </a:r>
            <a:r>
              <a:rPr lang="fr-FR" sz="2400" b="1" dirty="0"/>
              <a:t>revues scientifiques et autour des sciences de </a:t>
            </a:r>
            <a:r>
              <a:rPr lang="fr-FR" sz="2400" b="1" dirty="0" smtClean="0"/>
              <a:t>l’ingénieur</a:t>
            </a:r>
            <a:endParaRPr lang="fr-FR" sz="2400" dirty="0"/>
          </a:p>
        </p:txBody>
      </p:sp>
      <p:grpSp>
        <p:nvGrpSpPr>
          <p:cNvPr id="6" name="Groupe 5"/>
          <p:cNvGrpSpPr/>
          <p:nvPr/>
        </p:nvGrpSpPr>
        <p:grpSpPr>
          <a:xfrm flipH="1">
            <a:off x="5385047" y="3810706"/>
            <a:ext cx="4212469" cy="2426042"/>
            <a:chOff x="272480" y="3789040"/>
            <a:chExt cx="4521641" cy="2426042"/>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a:off x="272480" y="4773086"/>
              <a:ext cx="1326620"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ulle ronde 4"/>
            <p:cNvSpPr/>
            <p:nvPr/>
          </p:nvSpPr>
          <p:spPr>
            <a:xfrm>
              <a:off x="1912957" y="3789040"/>
              <a:ext cx="2881164" cy="1835894"/>
            </a:xfrm>
            <a:prstGeom prst="wedgeEllipseCallout">
              <a:avLst>
                <a:gd name="adj1" fmla="val -69075"/>
                <a:gd name="adj2" fmla="val 384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lumMod val="50000"/>
                    </a:schemeClr>
                  </a:solidFill>
                </a:rPr>
                <a:t>A </a:t>
              </a:r>
              <a:r>
                <a:rPr lang="fr-FR" sz="2000" dirty="0" smtClean="0">
                  <a:solidFill>
                    <a:schemeClr val="bg1">
                      <a:lumMod val="50000"/>
                    </a:schemeClr>
                  </a:solidFill>
                </a:rPr>
                <a:t>connaitre, </a:t>
              </a:r>
              <a:r>
                <a:rPr lang="fr-FR" sz="2000" dirty="0">
                  <a:solidFill>
                    <a:schemeClr val="bg1">
                      <a:lumMod val="50000"/>
                    </a:schemeClr>
                  </a:solidFill>
                </a:rPr>
                <a:t>si votre </a:t>
              </a:r>
              <a:r>
                <a:rPr lang="fr-FR" sz="2000" dirty="0" smtClean="0">
                  <a:solidFill>
                    <a:schemeClr val="bg1">
                      <a:lumMod val="50000"/>
                    </a:schemeClr>
                  </a:solidFill>
                </a:rPr>
                <a:t>thèse </a:t>
              </a:r>
              <a:r>
                <a:rPr lang="fr-FR" sz="2000" dirty="0">
                  <a:solidFill>
                    <a:schemeClr val="bg1">
                      <a:lumMod val="50000"/>
                    </a:schemeClr>
                  </a:solidFill>
                </a:rPr>
                <a:t>ou mémoire tourne autour de ces </a:t>
              </a:r>
              <a:r>
                <a:rPr lang="fr-FR" sz="2000" dirty="0" smtClean="0">
                  <a:solidFill>
                    <a:schemeClr val="bg1">
                      <a:lumMod val="50000"/>
                    </a:schemeClr>
                  </a:solidFill>
                </a:rPr>
                <a:t>sujets</a:t>
              </a:r>
              <a:r>
                <a:rPr lang="fr-FR" sz="2000" dirty="0">
                  <a:solidFill>
                    <a:schemeClr val="bg1">
                      <a:lumMod val="50000"/>
                    </a:schemeClr>
                  </a:solidFill>
                </a:rPr>
                <a:t> </a:t>
              </a:r>
              <a:r>
                <a:rPr lang="fr-FR" sz="2000" dirty="0" smtClean="0">
                  <a:solidFill>
                    <a:schemeClr val="bg1">
                      <a:lumMod val="50000"/>
                    </a:schemeClr>
                  </a:solidFill>
                </a:rPr>
                <a:t>!</a:t>
              </a:r>
              <a:endParaRPr lang="fr-FR" sz="2000" dirty="0">
                <a:solidFill>
                  <a:schemeClr val="bg1">
                    <a:lumMod val="50000"/>
                  </a:schemeClr>
                </a:solidFill>
              </a:endParaRPr>
            </a:p>
          </p:txBody>
        </p:sp>
      </p:grpSp>
      <p:grpSp>
        <p:nvGrpSpPr>
          <p:cNvPr id="11" name="Groupe 10"/>
          <p:cNvGrpSpPr/>
          <p:nvPr/>
        </p:nvGrpSpPr>
        <p:grpSpPr>
          <a:xfrm>
            <a:off x="34012" y="6057599"/>
            <a:ext cx="9881060" cy="600164"/>
            <a:chOff x="24940" y="6181379"/>
            <a:chExt cx="9881060" cy="600164"/>
          </a:xfrm>
        </p:grpSpPr>
        <p:sp>
          <p:nvSpPr>
            <p:cNvPr id="12" name="Rectangle 11"/>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3"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4" name="Image 20"/>
            <p:cNvPicPr>
              <a:picLocks noChangeAspect="1"/>
            </p:cNvPicPr>
            <p:nvPr/>
          </p:nvPicPr>
          <p:blipFill rotWithShape="1">
            <a:blip r:embed="rId3"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404179557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153" y="116632"/>
            <a:ext cx="8906318" cy="990600"/>
          </a:xfrm>
        </p:spPr>
        <p:txBody>
          <a:bodyPr>
            <a:noAutofit/>
          </a:bodyPr>
          <a:lstStyle/>
          <a:p>
            <a:r>
              <a:rPr lang="fr-FR" sz="3600" dirty="0">
                <a:solidFill>
                  <a:srgbClr val="1C90D5"/>
                </a:solidFill>
                <a:latin typeface="+mn-lt"/>
              </a:rPr>
              <a:t>La presse professionnelle et sectorielle</a:t>
            </a:r>
          </a:p>
        </p:txBody>
      </p:sp>
      <p:sp>
        <p:nvSpPr>
          <p:cNvPr id="3" name="Espace réservé du contenu 2"/>
          <p:cNvSpPr>
            <a:spLocks noGrp="1"/>
          </p:cNvSpPr>
          <p:nvPr>
            <p:ph sz="quarter" idx="1"/>
          </p:nvPr>
        </p:nvSpPr>
        <p:spPr>
          <a:xfrm>
            <a:off x="506506" y="1916832"/>
            <a:ext cx="8915400" cy="3505944"/>
          </a:xfrm>
        </p:spPr>
        <p:txBody>
          <a:bodyPr>
            <a:normAutofit fontScale="92500" lnSpcReduction="20000"/>
          </a:bodyPr>
          <a:lstStyle/>
          <a:p>
            <a:pPr marL="0" indent="0" algn="just">
              <a:buNone/>
            </a:pPr>
            <a:r>
              <a:rPr lang="fr-FR" dirty="0" smtClean="0"/>
              <a:t>A quoi cela sert-il ?</a:t>
            </a:r>
          </a:p>
          <a:p>
            <a:pPr marL="0" indent="0" algn="just">
              <a:spcBef>
                <a:spcPts val="0"/>
              </a:spcBef>
              <a:buNone/>
            </a:pPr>
            <a:endParaRPr lang="fr-FR" dirty="0" smtClean="0"/>
          </a:p>
          <a:p>
            <a:pPr algn="just"/>
            <a:r>
              <a:rPr lang="fr-FR" dirty="0" smtClean="0"/>
              <a:t>A </a:t>
            </a:r>
            <a:r>
              <a:rPr lang="fr-FR" dirty="0"/>
              <a:t>obtenir </a:t>
            </a:r>
            <a:r>
              <a:rPr lang="fr-FR" b="1" dirty="0"/>
              <a:t>des points de vue plus pratiques</a:t>
            </a:r>
            <a:r>
              <a:rPr lang="fr-FR" dirty="0"/>
              <a:t>, ancrés terrain, sur la façon dont sont abordées  des problématiques </a:t>
            </a:r>
            <a:r>
              <a:rPr lang="fr-FR" dirty="0" smtClean="0"/>
              <a:t>dans </a:t>
            </a:r>
            <a:r>
              <a:rPr lang="fr-FR" dirty="0"/>
              <a:t>les </a:t>
            </a:r>
            <a:r>
              <a:rPr lang="fr-FR" dirty="0" smtClean="0"/>
              <a:t>entreprises</a:t>
            </a:r>
          </a:p>
          <a:p>
            <a:pPr algn="just">
              <a:spcBef>
                <a:spcPts val="0"/>
              </a:spcBef>
            </a:pPr>
            <a:endParaRPr lang="fr-FR" dirty="0"/>
          </a:p>
          <a:p>
            <a:pPr algn="just"/>
            <a:r>
              <a:rPr lang="fr-FR" dirty="0" smtClean="0"/>
              <a:t>Il </a:t>
            </a:r>
            <a:r>
              <a:rPr lang="fr-FR" dirty="0"/>
              <a:t>existe une multitude de titres, dans tous les secteurs, de LSA à L’Usine Nouvelle en passant par Stratégies, ou Logistiques Magazine, pour ne citer que quelques titres </a:t>
            </a:r>
            <a:r>
              <a:rPr lang="fr-FR" dirty="0" smtClean="0"/>
              <a:t>français</a:t>
            </a:r>
            <a:endParaRPr lang="fr-FR" dirty="0"/>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0"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1"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06292474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Delphes</a:t>
            </a:r>
          </a:p>
        </p:txBody>
      </p:sp>
      <p:sp>
        <p:nvSpPr>
          <p:cNvPr id="3" name="Espace réservé du contenu 2"/>
          <p:cNvSpPr>
            <a:spLocks noGrp="1"/>
          </p:cNvSpPr>
          <p:nvPr>
            <p:ph sz="quarter" idx="1"/>
          </p:nvPr>
        </p:nvSpPr>
        <p:spPr>
          <a:xfrm>
            <a:off x="269192" y="1415193"/>
            <a:ext cx="9410700" cy="4937760"/>
          </a:xfrm>
        </p:spPr>
        <p:txBody>
          <a:bodyPr>
            <a:normAutofit lnSpcReduction="10000"/>
          </a:bodyPr>
          <a:lstStyle/>
          <a:p>
            <a:pPr algn="just"/>
            <a:r>
              <a:rPr lang="fr-FR" sz="2400" dirty="0"/>
              <a:t>La</a:t>
            </a:r>
            <a:r>
              <a:rPr lang="fr-FR" sz="2400" b="1" dirty="0"/>
              <a:t> ressource clé à </a:t>
            </a:r>
            <a:r>
              <a:rPr lang="fr-FR" sz="2400" dirty="0"/>
              <a:t> connaître pour les </a:t>
            </a:r>
            <a:r>
              <a:rPr lang="fr-FR" sz="2400" dirty="0" smtClean="0"/>
              <a:t>revues économiques </a:t>
            </a:r>
            <a:r>
              <a:rPr lang="fr-FR" sz="2400" dirty="0"/>
              <a:t>et sectorielles </a:t>
            </a:r>
            <a:r>
              <a:rPr lang="fr-FR" sz="2400" dirty="0" smtClean="0"/>
              <a:t>françaises</a:t>
            </a:r>
          </a:p>
          <a:p>
            <a:pPr algn="just">
              <a:spcBef>
                <a:spcPts val="0"/>
              </a:spcBef>
            </a:pPr>
            <a:endParaRPr lang="fr-FR" sz="2400" dirty="0"/>
          </a:p>
          <a:p>
            <a:pPr algn="just"/>
            <a:r>
              <a:rPr lang="fr-FR" sz="2400" dirty="0"/>
              <a:t>Attention : </a:t>
            </a:r>
            <a:r>
              <a:rPr lang="fr-FR" sz="2400" dirty="0" smtClean="0"/>
              <a:t>dans </a:t>
            </a:r>
            <a:r>
              <a:rPr lang="fr-FR" sz="2400" dirty="0"/>
              <a:t>Delphes la plupart des articles ne sont présents que sous forme de résumé (pas d’accès au texte intégral</a:t>
            </a:r>
            <a:r>
              <a:rPr lang="fr-FR" sz="2400" dirty="0" smtClean="0"/>
              <a:t>)</a:t>
            </a:r>
          </a:p>
          <a:p>
            <a:pPr algn="just">
              <a:spcBef>
                <a:spcPts val="0"/>
              </a:spcBef>
            </a:pPr>
            <a:endParaRPr lang="fr-FR" sz="2400" dirty="0" smtClean="0"/>
          </a:p>
          <a:p>
            <a:pPr algn="just"/>
            <a:r>
              <a:rPr lang="fr-FR" sz="2400" dirty="0"/>
              <a:t>Les articles peuvent cependant être accessibles via d’autres ressources, ou le site web de la revue ! Pour savoir comment vous procurer les articles repérés dans Delphes, consultez </a:t>
            </a:r>
            <a:r>
              <a:rPr lang="fr-FR" sz="2400" u="sng" dirty="0">
                <a:hlinkClick r:id="rId2"/>
              </a:rPr>
              <a:t>ce </a:t>
            </a:r>
            <a:r>
              <a:rPr lang="fr-FR" sz="2400" u="sng" dirty="0" smtClean="0">
                <a:hlinkClick r:id="rId2"/>
              </a:rPr>
              <a:t>post</a:t>
            </a:r>
            <a:endParaRPr lang="fr-FR" sz="2400" dirty="0" smtClean="0"/>
          </a:p>
          <a:p>
            <a:pPr algn="just">
              <a:spcBef>
                <a:spcPts val="0"/>
              </a:spcBef>
            </a:pPr>
            <a:endParaRPr lang="fr-FR" sz="2400" dirty="0" smtClean="0"/>
          </a:p>
          <a:p>
            <a:pPr algn="just"/>
            <a:r>
              <a:rPr lang="fr-FR" sz="2400" i="1" dirty="0" smtClean="0"/>
              <a:t>Ex </a:t>
            </a:r>
            <a:r>
              <a:rPr lang="fr-FR" sz="2400" i="1" dirty="0"/>
              <a:t>: Peugeot accélère sur le digital. Stratégies,  6 février 2014 - n° 1755 - pp 12-14 (pour du benchmark sur le marketing digital</a:t>
            </a:r>
            <a:r>
              <a:rPr lang="fr-FR" sz="2400" i="1" dirty="0" smtClean="0"/>
              <a:t>)</a:t>
            </a:r>
            <a:endParaRPr lang="fr-FR" sz="2400" dirty="0"/>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0"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1" name="Image 20"/>
            <p:cNvPicPr>
              <a:picLocks noChangeAspect="1"/>
            </p:cNvPicPr>
            <p:nvPr/>
          </p:nvPicPr>
          <p:blipFill rotWithShape="1">
            <a:blip r:embed="rId3"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94212273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flipH="1">
            <a:off x="7776703" y="4053499"/>
            <a:ext cx="2153825" cy="224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488504" y="134144"/>
            <a:ext cx="8915400" cy="990600"/>
          </a:xfrm>
        </p:spPr>
        <p:txBody>
          <a:bodyPr>
            <a:normAutofit/>
          </a:bodyPr>
          <a:lstStyle/>
          <a:p>
            <a:r>
              <a:rPr lang="fr-FR" sz="3600" dirty="0">
                <a:solidFill>
                  <a:srgbClr val="1C90D5"/>
                </a:solidFill>
                <a:latin typeface="+mn-lt"/>
              </a:rPr>
              <a:t>Sommaire</a:t>
            </a:r>
          </a:p>
        </p:txBody>
      </p:sp>
      <p:sp>
        <p:nvSpPr>
          <p:cNvPr id="3" name="Espace réservé du contenu 2"/>
          <p:cNvSpPr>
            <a:spLocks noGrp="1"/>
          </p:cNvSpPr>
          <p:nvPr>
            <p:ph sz="quarter" idx="1"/>
          </p:nvPr>
        </p:nvSpPr>
        <p:spPr>
          <a:xfrm>
            <a:off x="518227" y="1225237"/>
            <a:ext cx="8915400" cy="4937760"/>
          </a:xfrm>
        </p:spPr>
        <p:txBody>
          <a:bodyPr>
            <a:normAutofit fontScale="55000" lnSpcReduction="20000"/>
          </a:bodyPr>
          <a:lstStyle/>
          <a:p>
            <a:pPr lvl="0"/>
            <a:r>
              <a:rPr lang="fr-FR" sz="3400" dirty="0" smtClean="0">
                <a:solidFill>
                  <a:schemeClr val="accent2">
                    <a:lumMod val="60000"/>
                    <a:lumOff val="40000"/>
                  </a:schemeClr>
                </a:solidFill>
                <a:hlinkClick r:id="rId3" action="ppaction://hlinksldjump"/>
              </a:rPr>
              <a:t>Revue de littérature ?</a:t>
            </a:r>
            <a:endParaRPr lang="fr-FR" sz="3400" dirty="0" smtClean="0">
              <a:solidFill>
                <a:schemeClr val="accent2">
                  <a:lumMod val="60000"/>
                  <a:lumOff val="40000"/>
                </a:schemeClr>
              </a:solidFill>
              <a:hlinkClick r:id="rId4" action="ppaction://hlinksldjump"/>
            </a:endParaRPr>
          </a:p>
          <a:p>
            <a:pPr lvl="0"/>
            <a:r>
              <a:rPr lang="fr-FR" sz="3400" dirty="0" smtClean="0">
                <a:solidFill>
                  <a:schemeClr val="accent2">
                    <a:lumMod val="60000"/>
                    <a:lumOff val="40000"/>
                  </a:schemeClr>
                </a:solidFill>
                <a:hlinkClick r:id="rId4" action="ppaction://hlinksldjump"/>
              </a:rPr>
              <a:t>Un peu de méthode</a:t>
            </a:r>
            <a:endParaRPr lang="fr-FR" sz="3400" dirty="0" smtClean="0">
              <a:solidFill>
                <a:schemeClr val="accent2">
                  <a:lumMod val="60000"/>
                  <a:lumOff val="40000"/>
                </a:schemeClr>
              </a:solidFill>
            </a:endParaRPr>
          </a:p>
          <a:p>
            <a:pPr lvl="1"/>
            <a:r>
              <a:rPr lang="fr-FR" sz="2900" dirty="0" smtClean="0">
                <a:solidFill>
                  <a:schemeClr val="accent2">
                    <a:lumMod val="60000"/>
                    <a:lumOff val="40000"/>
                  </a:schemeClr>
                </a:solidFill>
                <a:hlinkClick r:id="rId5" action="ppaction://hlinksldjump"/>
              </a:rPr>
              <a:t>Les mots-clés</a:t>
            </a:r>
            <a:endParaRPr lang="fr-FR" sz="2900" dirty="0" smtClean="0">
              <a:solidFill>
                <a:schemeClr val="accent2">
                  <a:lumMod val="60000"/>
                  <a:lumOff val="40000"/>
                </a:schemeClr>
              </a:solidFill>
            </a:endParaRPr>
          </a:p>
          <a:p>
            <a:pPr lvl="0"/>
            <a:r>
              <a:rPr lang="fr-FR" sz="3400" dirty="0" smtClean="0">
                <a:solidFill>
                  <a:schemeClr val="accent2">
                    <a:lumMod val="60000"/>
                    <a:lumOff val="40000"/>
                  </a:schemeClr>
                </a:solidFill>
                <a:hlinkClick r:id="rId6" action="ppaction://hlinksldjump"/>
              </a:rPr>
              <a:t>Les ressources en ligne</a:t>
            </a:r>
            <a:endParaRPr lang="fr-FR" sz="3400" dirty="0" smtClean="0">
              <a:solidFill>
                <a:schemeClr val="accent2">
                  <a:lumMod val="60000"/>
                  <a:lumOff val="40000"/>
                </a:schemeClr>
              </a:solidFill>
            </a:endParaRPr>
          </a:p>
          <a:p>
            <a:pPr lvl="1"/>
            <a:r>
              <a:rPr lang="fr-FR" sz="2600" dirty="0" smtClean="0">
                <a:solidFill>
                  <a:schemeClr val="accent2">
                    <a:lumMod val="60000"/>
                    <a:lumOff val="40000"/>
                  </a:schemeClr>
                </a:solidFill>
                <a:hlinkClick r:id="rId7" action="ppaction://hlinksldjump"/>
              </a:rPr>
              <a:t>Les livres/les </a:t>
            </a:r>
            <a:r>
              <a:rPr lang="fr-FR" sz="2600" dirty="0" err="1" smtClean="0">
                <a:solidFill>
                  <a:schemeClr val="accent2">
                    <a:lumMod val="60000"/>
                    <a:lumOff val="40000"/>
                  </a:schemeClr>
                </a:solidFill>
                <a:hlinkClick r:id="rId7" action="ppaction://hlinksldjump"/>
              </a:rPr>
              <a:t>Ebooks</a:t>
            </a:r>
            <a:r>
              <a:rPr lang="fr-FR" sz="2600" dirty="0" smtClean="0">
                <a:solidFill>
                  <a:schemeClr val="accent2">
                    <a:lumMod val="60000"/>
                    <a:lumOff val="40000"/>
                  </a:schemeClr>
                </a:solidFill>
                <a:hlinkClick r:id="rId7" action="ppaction://hlinksldjump"/>
              </a:rPr>
              <a:t> </a:t>
            </a:r>
            <a:endParaRPr lang="fr-FR" sz="2600" dirty="0" smtClean="0">
              <a:solidFill>
                <a:schemeClr val="accent2">
                  <a:lumMod val="60000"/>
                  <a:lumOff val="40000"/>
                </a:schemeClr>
              </a:solidFill>
            </a:endParaRPr>
          </a:p>
          <a:p>
            <a:pPr lvl="1"/>
            <a:r>
              <a:rPr lang="fr-FR" sz="2600" dirty="0" smtClean="0">
                <a:solidFill>
                  <a:schemeClr val="accent2">
                    <a:lumMod val="60000"/>
                    <a:lumOff val="40000"/>
                  </a:schemeClr>
                </a:solidFill>
                <a:hlinkClick r:id="rId8" action="ppaction://hlinksldjump"/>
              </a:rPr>
              <a:t>Les articles de presse</a:t>
            </a:r>
            <a:endParaRPr lang="fr-FR" sz="2600" dirty="0" smtClean="0">
              <a:solidFill>
                <a:schemeClr val="accent2">
                  <a:lumMod val="60000"/>
                  <a:lumOff val="40000"/>
                </a:schemeClr>
              </a:solidFill>
            </a:endParaRPr>
          </a:p>
          <a:p>
            <a:pPr lvl="2"/>
            <a:r>
              <a:rPr lang="fr-FR" sz="2600" dirty="0" smtClean="0">
                <a:solidFill>
                  <a:schemeClr val="accent2">
                    <a:lumMod val="60000"/>
                    <a:lumOff val="40000"/>
                  </a:schemeClr>
                </a:solidFill>
                <a:hlinkClick r:id="rId9" action="ppaction://hlinksldjump"/>
              </a:rPr>
              <a:t>La presse académique</a:t>
            </a:r>
            <a:endParaRPr lang="fr-FR" sz="2600" dirty="0" smtClean="0">
              <a:solidFill>
                <a:schemeClr val="accent2">
                  <a:lumMod val="60000"/>
                  <a:lumOff val="40000"/>
                </a:schemeClr>
              </a:solidFill>
            </a:endParaRPr>
          </a:p>
          <a:p>
            <a:pPr lvl="3"/>
            <a:r>
              <a:rPr lang="fr-FR" sz="2300" dirty="0" smtClean="0">
                <a:solidFill>
                  <a:schemeClr val="accent2">
                    <a:lumMod val="60000"/>
                    <a:lumOff val="40000"/>
                  </a:schemeClr>
                </a:solidFill>
                <a:hlinkClick r:id="rId10" action="ppaction://hlinksldjump"/>
              </a:rPr>
              <a:t>Business Source Complete</a:t>
            </a:r>
            <a:endParaRPr lang="fr-FR" sz="2300" dirty="0" smtClean="0">
              <a:solidFill>
                <a:schemeClr val="accent2">
                  <a:lumMod val="60000"/>
                  <a:lumOff val="40000"/>
                </a:schemeClr>
              </a:solidFill>
            </a:endParaRPr>
          </a:p>
          <a:p>
            <a:pPr lvl="3"/>
            <a:r>
              <a:rPr lang="fr-FR" sz="2300" dirty="0" smtClean="0">
                <a:solidFill>
                  <a:schemeClr val="accent2">
                    <a:lumMod val="60000"/>
                    <a:lumOff val="40000"/>
                  </a:schemeClr>
                </a:solidFill>
                <a:hlinkClick r:id="rId11" action="ppaction://hlinksldjump"/>
              </a:rPr>
              <a:t>Google </a:t>
            </a:r>
            <a:r>
              <a:rPr lang="fr-FR" sz="2300" dirty="0" err="1" smtClean="0">
                <a:solidFill>
                  <a:schemeClr val="accent2">
                    <a:lumMod val="60000"/>
                    <a:lumOff val="40000"/>
                  </a:schemeClr>
                </a:solidFill>
                <a:hlinkClick r:id="rId11" action="ppaction://hlinksldjump"/>
              </a:rPr>
              <a:t>Scholar</a:t>
            </a:r>
            <a:r>
              <a:rPr lang="fr-FR" sz="2300" dirty="0" smtClean="0">
                <a:solidFill>
                  <a:schemeClr val="accent2">
                    <a:lumMod val="60000"/>
                    <a:lumOff val="40000"/>
                  </a:schemeClr>
                </a:solidFill>
                <a:hlinkClick r:id="rId11" action="ppaction://hlinksldjump"/>
              </a:rPr>
              <a:t> Inside</a:t>
            </a:r>
            <a:endParaRPr lang="fr-FR" sz="2300" dirty="0" smtClean="0">
              <a:solidFill>
                <a:schemeClr val="accent2">
                  <a:lumMod val="60000"/>
                  <a:lumOff val="40000"/>
                </a:schemeClr>
              </a:solidFill>
            </a:endParaRPr>
          </a:p>
          <a:p>
            <a:pPr lvl="3"/>
            <a:r>
              <a:rPr lang="fr-FR" sz="2300" dirty="0" smtClean="0">
                <a:solidFill>
                  <a:schemeClr val="accent2">
                    <a:lumMod val="60000"/>
                    <a:lumOff val="40000"/>
                  </a:schemeClr>
                </a:solidFill>
                <a:hlinkClick r:id="rId12" action="ppaction://hlinksldjump"/>
              </a:rPr>
              <a:t>Cairn</a:t>
            </a:r>
            <a:endParaRPr lang="fr-FR" sz="2300" dirty="0" smtClean="0">
              <a:solidFill>
                <a:schemeClr val="accent2">
                  <a:lumMod val="60000"/>
                  <a:lumOff val="40000"/>
                </a:schemeClr>
              </a:solidFill>
            </a:endParaRPr>
          </a:p>
          <a:p>
            <a:pPr lvl="3"/>
            <a:r>
              <a:rPr lang="fr-FR" sz="2300" dirty="0" smtClean="0">
                <a:solidFill>
                  <a:schemeClr val="accent2">
                    <a:lumMod val="60000"/>
                    <a:lumOff val="40000"/>
                  </a:schemeClr>
                </a:solidFill>
                <a:hlinkClick r:id="rId13" action="ppaction://hlinksldjump"/>
              </a:rPr>
              <a:t>Science Direct</a:t>
            </a:r>
            <a:endParaRPr lang="fr-FR" sz="2300" dirty="0" smtClean="0">
              <a:solidFill>
                <a:schemeClr val="accent2">
                  <a:lumMod val="60000"/>
                  <a:lumOff val="40000"/>
                </a:schemeClr>
              </a:solidFill>
            </a:endParaRPr>
          </a:p>
          <a:p>
            <a:pPr lvl="2"/>
            <a:r>
              <a:rPr lang="fr-FR" sz="2600" dirty="0" smtClean="0">
                <a:solidFill>
                  <a:schemeClr val="accent2">
                    <a:lumMod val="60000"/>
                    <a:lumOff val="40000"/>
                  </a:schemeClr>
                </a:solidFill>
                <a:hlinkClick r:id="rId14" action="ppaction://hlinksldjump"/>
              </a:rPr>
              <a:t>La presse professionnelle et sectorielle</a:t>
            </a:r>
            <a:endParaRPr lang="fr-FR" sz="2600" dirty="0" smtClean="0">
              <a:solidFill>
                <a:schemeClr val="accent2">
                  <a:lumMod val="60000"/>
                  <a:lumOff val="40000"/>
                </a:schemeClr>
              </a:solidFill>
            </a:endParaRPr>
          </a:p>
          <a:p>
            <a:pPr lvl="3"/>
            <a:r>
              <a:rPr lang="fr-FR" sz="2300" dirty="0" smtClean="0">
                <a:solidFill>
                  <a:schemeClr val="accent2">
                    <a:lumMod val="60000"/>
                    <a:lumOff val="40000"/>
                  </a:schemeClr>
                </a:solidFill>
                <a:hlinkClick r:id="rId15" action="ppaction://hlinksldjump"/>
              </a:rPr>
              <a:t>Delphes</a:t>
            </a:r>
            <a:endParaRPr lang="fr-FR" sz="2300" dirty="0" smtClean="0">
              <a:solidFill>
                <a:schemeClr val="accent2">
                  <a:lumMod val="60000"/>
                  <a:lumOff val="40000"/>
                </a:schemeClr>
              </a:solidFill>
            </a:endParaRPr>
          </a:p>
          <a:p>
            <a:pPr lvl="3"/>
            <a:r>
              <a:rPr lang="fr-FR" sz="2300" dirty="0" smtClean="0">
                <a:solidFill>
                  <a:schemeClr val="accent2">
                    <a:lumMod val="60000"/>
                    <a:lumOff val="40000"/>
                  </a:schemeClr>
                </a:solidFill>
                <a:hlinkClick r:id="rId16" action="ppaction://hlinksldjump"/>
              </a:rPr>
              <a:t>Factiva </a:t>
            </a:r>
            <a:endParaRPr lang="fr-FR" sz="2300" dirty="0" smtClean="0">
              <a:solidFill>
                <a:schemeClr val="accent2">
                  <a:lumMod val="60000"/>
                  <a:lumOff val="40000"/>
                </a:schemeClr>
              </a:solidFill>
            </a:endParaRPr>
          </a:p>
          <a:p>
            <a:pPr lvl="3"/>
            <a:r>
              <a:rPr lang="fr-FR" sz="2300" dirty="0" smtClean="0">
                <a:solidFill>
                  <a:schemeClr val="accent2">
                    <a:lumMod val="60000"/>
                    <a:lumOff val="40000"/>
                  </a:schemeClr>
                </a:solidFill>
                <a:hlinkClick r:id="rId17" action="ppaction://hlinksldjump"/>
              </a:rPr>
              <a:t>Business source </a:t>
            </a:r>
            <a:r>
              <a:rPr lang="fr-FR" sz="2300" dirty="0" err="1" smtClean="0">
                <a:solidFill>
                  <a:schemeClr val="accent2">
                    <a:lumMod val="60000"/>
                    <a:lumOff val="40000"/>
                  </a:schemeClr>
                </a:solidFill>
                <a:hlinkClick r:id="rId17" action="ppaction://hlinksldjump"/>
              </a:rPr>
              <a:t>complete</a:t>
            </a:r>
            <a:r>
              <a:rPr lang="fr-FR" sz="2300" dirty="0" smtClean="0">
                <a:solidFill>
                  <a:schemeClr val="accent2">
                    <a:lumMod val="60000"/>
                    <a:lumOff val="40000"/>
                  </a:schemeClr>
                </a:solidFill>
                <a:hlinkClick r:id="rId17" action="ppaction://hlinksldjump"/>
              </a:rPr>
              <a:t> </a:t>
            </a:r>
            <a:endParaRPr lang="fr-FR" sz="2300" dirty="0" smtClean="0">
              <a:solidFill>
                <a:schemeClr val="accent2">
                  <a:lumMod val="60000"/>
                  <a:lumOff val="40000"/>
                </a:schemeClr>
              </a:solidFill>
            </a:endParaRPr>
          </a:p>
          <a:p>
            <a:pPr lvl="0"/>
            <a:r>
              <a:rPr lang="fr-FR" sz="3400" dirty="0" smtClean="0">
                <a:solidFill>
                  <a:schemeClr val="accent2">
                    <a:lumMod val="60000"/>
                    <a:lumOff val="40000"/>
                  </a:schemeClr>
                </a:solidFill>
                <a:hlinkClick r:id="rId18" action="ppaction://hlinksldjump"/>
              </a:rPr>
              <a:t>La recherche sur Internet</a:t>
            </a:r>
            <a:endParaRPr lang="fr-FR" sz="3400" i="1" dirty="0" smtClean="0">
              <a:solidFill>
                <a:schemeClr val="accent2">
                  <a:lumMod val="60000"/>
                  <a:lumOff val="40000"/>
                </a:schemeClr>
              </a:solidFill>
            </a:endParaRPr>
          </a:p>
          <a:p>
            <a:pPr lvl="0"/>
            <a:r>
              <a:rPr lang="fr-FR" sz="3400" dirty="0" smtClean="0">
                <a:solidFill>
                  <a:schemeClr val="accent2">
                    <a:lumMod val="60000"/>
                    <a:lumOff val="40000"/>
                  </a:schemeClr>
                </a:solidFill>
                <a:hlinkClick r:id="rId19" action="ppaction://hlinksldjump"/>
              </a:rPr>
              <a:t>La bibliographie</a:t>
            </a:r>
            <a:endParaRPr lang="fr-FR" sz="3400" dirty="0" smtClean="0">
              <a:solidFill>
                <a:schemeClr val="accent2">
                  <a:lumMod val="60000"/>
                  <a:lumOff val="40000"/>
                </a:schemeClr>
              </a:solidFill>
            </a:endParaRPr>
          </a:p>
          <a:p>
            <a:pPr lvl="1"/>
            <a:r>
              <a:rPr lang="fr-FR" sz="2900" dirty="0" smtClean="0">
                <a:solidFill>
                  <a:schemeClr val="accent2">
                    <a:lumMod val="60000"/>
                    <a:lumOff val="40000"/>
                  </a:schemeClr>
                </a:solidFill>
                <a:hlinkClick r:id="rId20" action="ppaction://hlinksldjump"/>
              </a:rPr>
              <a:t>Les droits d’auteur</a:t>
            </a:r>
            <a:endParaRPr lang="fr-FR" sz="2900" dirty="0" smtClean="0">
              <a:solidFill>
                <a:schemeClr val="accent2">
                  <a:lumMod val="60000"/>
                  <a:lumOff val="40000"/>
                </a:schemeClr>
              </a:solidFill>
            </a:endParaRPr>
          </a:p>
          <a:p>
            <a:pPr lvl="0"/>
            <a:r>
              <a:rPr lang="fr-FR" sz="3400" dirty="0" smtClean="0">
                <a:solidFill>
                  <a:schemeClr val="accent2">
                    <a:lumMod val="60000"/>
                    <a:lumOff val="40000"/>
                  </a:schemeClr>
                </a:solidFill>
                <a:hlinkClick r:id="rId21" action="ppaction://hlinksldjump"/>
              </a:rPr>
              <a:t>Besoin d’aide ? </a:t>
            </a:r>
            <a:endParaRPr lang="fr-FR" dirty="0"/>
          </a:p>
        </p:txBody>
      </p:sp>
      <p:sp>
        <p:nvSpPr>
          <p:cNvPr id="6" name="Bulle ronde 5"/>
          <p:cNvSpPr/>
          <p:nvPr/>
        </p:nvSpPr>
        <p:spPr>
          <a:xfrm>
            <a:off x="4880993" y="3140968"/>
            <a:ext cx="3024336" cy="2037241"/>
          </a:xfrm>
          <a:prstGeom prst="wedgeEllipseCallout">
            <a:avLst>
              <a:gd name="adj1" fmla="val 59676"/>
              <a:gd name="adj2" fmla="val 480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solidFill>
              </a:rPr>
              <a:t>Cliquez sur les titres pour accéder directement aux sujets qui vous intéressent !</a:t>
            </a:r>
            <a:endParaRPr lang="fr-FR" dirty="0">
              <a:solidFill>
                <a:schemeClr val="tx2"/>
              </a:solidFill>
            </a:endParaRPr>
          </a:p>
        </p:txBody>
      </p:sp>
      <p:grpSp>
        <p:nvGrpSpPr>
          <p:cNvPr id="10" name="Groupe 9"/>
          <p:cNvGrpSpPr/>
          <p:nvPr/>
        </p:nvGrpSpPr>
        <p:grpSpPr>
          <a:xfrm>
            <a:off x="34012" y="6057599"/>
            <a:ext cx="9881060" cy="600164"/>
            <a:chOff x="24940" y="6181379"/>
            <a:chExt cx="9881060" cy="600164"/>
          </a:xfrm>
        </p:grpSpPr>
        <p:sp>
          <p:nvSpPr>
            <p:cNvPr id="11" name="Rectangle 10"/>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2"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6" name="Image 20"/>
            <p:cNvPicPr>
              <a:picLocks noChangeAspect="1"/>
            </p:cNvPicPr>
            <p:nvPr/>
          </p:nvPicPr>
          <p:blipFill rotWithShape="1">
            <a:blip r:embed="rId2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185238490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lphes indexpresse.com.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190"/>
          <a:stretch/>
        </p:blipFill>
        <p:spPr bwMode="auto">
          <a:xfrm>
            <a:off x="-6104" y="2"/>
            <a:ext cx="9912104" cy="6603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lphes indexpresse.com.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762" t="59018"/>
          <a:stretch/>
        </p:blipFill>
        <p:spPr bwMode="auto">
          <a:xfrm>
            <a:off x="2133728" y="3607917"/>
            <a:ext cx="7755036" cy="301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30378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Factiva</a:t>
            </a:r>
          </a:p>
        </p:txBody>
      </p:sp>
      <p:sp>
        <p:nvSpPr>
          <p:cNvPr id="3" name="Espace réservé du contenu 2"/>
          <p:cNvSpPr>
            <a:spLocks noGrp="1"/>
          </p:cNvSpPr>
          <p:nvPr>
            <p:ph sz="quarter" idx="1"/>
          </p:nvPr>
        </p:nvSpPr>
        <p:spPr>
          <a:xfrm>
            <a:off x="506506" y="2204864"/>
            <a:ext cx="8915400" cy="2353816"/>
          </a:xfrm>
        </p:spPr>
        <p:txBody>
          <a:bodyPr>
            <a:normAutofit lnSpcReduction="10000"/>
          </a:bodyPr>
          <a:lstStyle/>
          <a:p>
            <a:pPr algn="just"/>
            <a:r>
              <a:rPr lang="fr-FR" sz="2400" dirty="0"/>
              <a:t>Factiva propose </a:t>
            </a:r>
            <a:r>
              <a:rPr lang="fr-FR" sz="2400" dirty="0" smtClean="0"/>
              <a:t>de </a:t>
            </a:r>
            <a:r>
              <a:rPr lang="fr-FR" sz="2400" dirty="0"/>
              <a:t>nombreuses revues professionnelles, </a:t>
            </a:r>
            <a:r>
              <a:rPr lang="fr-FR" sz="2400" dirty="0" smtClean="0"/>
              <a:t>françaises et internationales</a:t>
            </a:r>
          </a:p>
          <a:p>
            <a:pPr algn="just">
              <a:spcBef>
                <a:spcPts val="0"/>
              </a:spcBef>
            </a:pPr>
            <a:endParaRPr lang="fr-FR" sz="2400" dirty="0"/>
          </a:p>
          <a:p>
            <a:pPr algn="just"/>
            <a:r>
              <a:rPr lang="fr-FR" sz="2400" dirty="0" smtClean="0"/>
              <a:t>Vous pourrez y trouver </a:t>
            </a:r>
            <a:r>
              <a:rPr lang="fr-FR" sz="2400" dirty="0"/>
              <a:t>le texte intégral de certaines revues indexées dans </a:t>
            </a:r>
            <a:r>
              <a:rPr lang="fr-FR" sz="2400" b="1" dirty="0"/>
              <a:t>Delphes</a:t>
            </a:r>
            <a:r>
              <a:rPr lang="fr-FR" sz="2400" dirty="0"/>
              <a:t>, comme </a:t>
            </a:r>
            <a:r>
              <a:rPr lang="fr-FR" sz="2400" i="1" dirty="0"/>
              <a:t>Stratégies, l’Usine Nouvelle, Points de Vente</a:t>
            </a:r>
            <a:r>
              <a:rPr lang="fr-FR" sz="2400" dirty="0"/>
              <a:t> ou </a:t>
            </a:r>
            <a:r>
              <a:rPr lang="fr-FR" sz="2400" i="1" dirty="0" smtClean="0"/>
              <a:t>Linéaires</a:t>
            </a:r>
            <a:endParaRPr lang="fr-FR" sz="2400" dirty="0"/>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0"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1"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73407374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err="1">
                <a:solidFill>
                  <a:srgbClr val="1C90D5"/>
                </a:solidFill>
                <a:latin typeface="+mn-lt"/>
              </a:rPr>
              <a:t>Factiva</a:t>
            </a:r>
            <a:endParaRPr lang="fr-FR" sz="3600" dirty="0">
              <a:solidFill>
                <a:srgbClr val="1C90D5"/>
              </a:solidFill>
              <a:latin typeface="+mn-lt"/>
            </a:endParaRPr>
          </a:p>
        </p:txBody>
      </p:sp>
      <p:sp>
        <p:nvSpPr>
          <p:cNvPr id="3" name="Espace réservé du contenu 2"/>
          <p:cNvSpPr>
            <a:spLocks noGrp="1"/>
          </p:cNvSpPr>
          <p:nvPr>
            <p:ph sz="quarter" idx="1"/>
          </p:nvPr>
        </p:nvSpPr>
        <p:spPr>
          <a:xfrm>
            <a:off x="502096" y="1783136"/>
            <a:ext cx="8915400" cy="2424114"/>
          </a:xfrm>
        </p:spPr>
        <p:txBody>
          <a:bodyPr>
            <a:normAutofit/>
          </a:bodyPr>
          <a:lstStyle/>
          <a:p>
            <a:pPr algn="just"/>
            <a:r>
              <a:rPr lang="fr-FR" sz="2400" dirty="0"/>
              <a:t>La difficulté avec cette ressource est </a:t>
            </a:r>
            <a:r>
              <a:rPr lang="fr-FR" sz="2400" dirty="0" smtClean="0"/>
              <a:t>d’être parfois noyé </a:t>
            </a:r>
            <a:r>
              <a:rPr lang="fr-FR" sz="2400" dirty="0"/>
              <a:t>sous la liste de résultats, compte tenu de la diversité des sources </a:t>
            </a:r>
            <a:r>
              <a:rPr lang="fr-FR" sz="2400" dirty="0" smtClean="0"/>
              <a:t>!</a:t>
            </a:r>
          </a:p>
          <a:p>
            <a:pPr marL="0" indent="0" algn="just">
              <a:spcBef>
                <a:spcPts val="0"/>
              </a:spcBef>
              <a:buNone/>
            </a:pPr>
            <a:endParaRPr lang="fr-FR" sz="2400" dirty="0"/>
          </a:p>
          <a:p>
            <a:pPr algn="just"/>
            <a:r>
              <a:rPr lang="fr-FR" sz="2400" dirty="0" smtClean="0"/>
              <a:t>Mais on peut éviter </a:t>
            </a:r>
            <a:r>
              <a:rPr lang="fr-FR" sz="2400" dirty="0"/>
              <a:t>cet </a:t>
            </a:r>
            <a:r>
              <a:rPr lang="fr-FR" sz="2400" dirty="0" smtClean="0"/>
              <a:t>écueil ! Pour cela utilisez </a:t>
            </a:r>
            <a:r>
              <a:rPr lang="fr-FR" sz="2400" dirty="0"/>
              <a:t>les différentes possibilités de l’interface de </a:t>
            </a:r>
            <a:r>
              <a:rPr lang="fr-FR" sz="2400" dirty="0" smtClean="0"/>
              <a:t>recherche</a:t>
            </a:r>
            <a:endParaRPr lang="fr-FR" sz="2400" dirty="0"/>
          </a:p>
        </p:txBody>
      </p:sp>
      <p:pic>
        <p:nvPicPr>
          <p:cNvPr id="10" name="Picture 2">
            <a:hlinkClick r:id="" action="ppaction://hlinkshowjump?jump=nextslide"/>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flipH="1">
            <a:off x="7473280" y="4625292"/>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ulle ronde 10"/>
          <p:cNvSpPr/>
          <p:nvPr/>
        </p:nvSpPr>
        <p:spPr>
          <a:xfrm>
            <a:off x="4880992" y="4005064"/>
            <a:ext cx="2488666" cy="1656184"/>
          </a:xfrm>
          <a:prstGeom prst="wedgeEllipseCallout">
            <a:avLst>
              <a:gd name="adj1" fmla="val 65446"/>
              <a:gd name="adj2" fmla="val 280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Illustration en page suivante !</a:t>
            </a:r>
            <a:endParaRPr lang="fr-FR" dirty="0">
              <a:solidFill>
                <a:schemeClr val="bg1">
                  <a:lumMod val="50000"/>
                </a:schemeClr>
              </a:solidFill>
            </a:endParaRPr>
          </a:p>
        </p:txBody>
      </p:sp>
      <p:grpSp>
        <p:nvGrpSpPr>
          <p:cNvPr id="12" name="Groupe 11"/>
          <p:cNvGrpSpPr/>
          <p:nvPr/>
        </p:nvGrpSpPr>
        <p:grpSpPr>
          <a:xfrm>
            <a:off x="34012" y="6057599"/>
            <a:ext cx="9881060" cy="600164"/>
            <a:chOff x="24940" y="6181379"/>
            <a:chExt cx="9881060" cy="600164"/>
          </a:xfrm>
        </p:grpSpPr>
        <p:sp>
          <p:nvSpPr>
            <p:cNvPr id="13" name="Rectangle 12"/>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4"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7" name="Image 20"/>
            <p:cNvPicPr>
              <a:picLocks noChangeAspect="1"/>
            </p:cNvPicPr>
            <p:nvPr/>
          </p:nvPicPr>
          <p:blipFill rotWithShape="1">
            <a:blip r:embed="rId3"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193055167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err="1">
                <a:solidFill>
                  <a:srgbClr val="1C90D5"/>
                </a:solidFill>
                <a:latin typeface="+mn-lt"/>
              </a:rPr>
              <a:t>Factiva</a:t>
            </a:r>
            <a:endParaRPr lang="fr-FR" sz="3600" dirty="0">
              <a:solidFill>
                <a:srgbClr val="1C90D5"/>
              </a:solidFill>
              <a:latin typeface="+mn-lt"/>
            </a:endParaRPr>
          </a:p>
        </p:txBody>
      </p:sp>
      <p:sp>
        <p:nvSpPr>
          <p:cNvPr id="3" name="Espace réservé du texte 2"/>
          <p:cNvSpPr>
            <a:spLocks noGrp="1"/>
          </p:cNvSpPr>
          <p:nvPr>
            <p:ph type="body" idx="4294967295"/>
          </p:nvPr>
        </p:nvSpPr>
        <p:spPr>
          <a:xfrm>
            <a:off x="0" y="1180128"/>
            <a:ext cx="4520952" cy="631825"/>
          </a:xfrm>
        </p:spPr>
        <p:txBody>
          <a:bodyPr>
            <a:normAutofit lnSpcReduction="10000"/>
          </a:bodyPr>
          <a:lstStyle/>
          <a:p>
            <a:pPr marL="285750" indent="-285750">
              <a:buFont typeface="Wingdings" pitchFamily="2" charset="2"/>
              <a:buChar char="q"/>
            </a:pPr>
            <a:r>
              <a:rPr lang="fr-FR" sz="1800" dirty="0" smtClean="0">
                <a:solidFill>
                  <a:srgbClr val="1C90D5"/>
                </a:solidFill>
              </a:rPr>
              <a:t>Ciblez </a:t>
            </a:r>
            <a:r>
              <a:rPr lang="fr-FR" sz="1800" dirty="0">
                <a:solidFill>
                  <a:srgbClr val="1C90D5"/>
                </a:solidFill>
              </a:rPr>
              <a:t>des secteurs économiques via le champ “Sujet</a:t>
            </a:r>
            <a:r>
              <a:rPr lang="fr-FR" sz="1800" dirty="0" smtClean="0">
                <a:solidFill>
                  <a:srgbClr val="1C90D5"/>
                </a:solidFill>
              </a:rPr>
              <a:t>”</a:t>
            </a:r>
            <a:endParaRPr lang="fr-FR" sz="1800" dirty="0">
              <a:solidFill>
                <a:srgbClr val="1C90D5"/>
              </a:solidFill>
            </a:endParaRPr>
          </a:p>
        </p:txBody>
      </p:sp>
      <p:sp>
        <p:nvSpPr>
          <p:cNvPr id="4" name="Espace réservé du texte 3"/>
          <p:cNvSpPr>
            <a:spLocks noGrp="1"/>
          </p:cNvSpPr>
          <p:nvPr>
            <p:ph type="body" sz="half" idx="4294967295"/>
          </p:nvPr>
        </p:nvSpPr>
        <p:spPr>
          <a:xfrm>
            <a:off x="4664968" y="1139379"/>
            <a:ext cx="5241033" cy="1007765"/>
          </a:xfrm>
        </p:spPr>
        <p:txBody>
          <a:bodyPr>
            <a:noAutofit/>
          </a:bodyPr>
          <a:lstStyle/>
          <a:p>
            <a:pPr marL="285750" indent="-285750">
              <a:buFont typeface="Wingdings" pitchFamily="2" charset="2"/>
              <a:buChar char="q"/>
            </a:pPr>
            <a:r>
              <a:rPr lang="fr-FR" sz="1800" dirty="0" smtClean="0">
                <a:solidFill>
                  <a:srgbClr val="1C90D5"/>
                </a:solidFill>
              </a:rPr>
              <a:t>Utilisez </a:t>
            </a:r>
            <a:r>
              <a:rPr lang="fr-FR" sz="1800" dirty="0">
                <a:solidFill>
                  <a:srgbClr val="1C90D5"/>
                </a:solidFill>
              </a:rPr>
              <a:t>le champ “Source”, en y sélectionnant les sources par secteur </a:t>
            </a:r>
            <a:r>
              <a:rPr lang="fr-FR" sz="1800" dirty="0" smtClean="0">
                <a:solidFill>
                  <a:srgbClr val="1C90D5"/>
                </a:solidFill>
              </a:rPr>
              <a:t>économique</a:t>
            </a:r>
            <a:endParaRPr lang="fr-FR" sz="1800" dirty="0">
              <a:solidFill>
                <a:srgbClr val="1C90D5"/>
              </a:solidFill>
            </a:endParaRPr>
          </a:p>
        </p:txBody>
      </p:sp>
      <p:pic>
        <p:nvPicPr>
          <p:cNvPr id="7" name="Picture 2" descr="Factiva.jpeg"/>
          <p:cNvPicPr>
            <a:picLocks noGrp="1" noChangeAspect="1" noChangeArrowheads="1"/>
          </p:cNvPicPr>
          <p:nvPr>
            <p:ph sz="quarter" idx="4294967295"/>
          </p:nvPr>
        </p:nvPicPr>
        <p:blipFill rotWithShape="1">
          <a:blip r:embed="rId2" cstate="print">
            <a:extLst>
              <a:ext uri="{28A0092B-C50C-407E-A947-70E740481C1C}">
                <a14:useLocalDpi xmlns:a14="http://schemas.microsoft.com/office/drawing/2010/main" val="0"/>
              </a:ext>
            </a:extLst>
          </a:blip>
          <a:srcRect l="19230"/>
          <a:stretch/>
        </p:blipFill>
        <p:spPr bwMode="auto">
          <a:xfrm>
            <a:off x="0" y="2132013"/>
            <a:ext cx="3814763" cy="21605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activa.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2299" b="90817"/>
          <a:stretch/>
        </p:blipFill>
        <p:spPr bwMode="auto">
          <a:xfrm>
            <a:off x="378608" y="2147144"/>
            <a:ext cx="363725" cy="19837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Untitl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3040" y="1830685"/>
            <a:ext cx="3821626" cy="24624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2179" y="4581128"/>
            <a:ext cx="9361040" cy="1477328"/>
          </a:xfrm>
          <a:prstGeom prst="rect">
            <a:avLst/>
          </a:prstGeom>
        </p:spPr>
        <p:txBody>
          <a:bodyPr wrap="square">
            <a:spAutoFit/>
          </a:bodyPr>
          <a:lstStyle/>
          <a:p>
            <a:pPr algn="just"/>
            <a:r>
              <a:rPr lang="fr-FR" b="1" u="sng" dirty="0" smtClean="0"/>
              <a:t>Astuce</a:t>
            </a:r>
            <a:r>
              <a:rPr lang="fr-FR" dirty="0" smtClean="0"/>
              <a:t> : Vous </a:t>
            </a:r>
            <a:r>
              <a:rPr lang="fr-FR" dirty="0"/>
              <a:t>pouvez combiner une recherche par mot sujet avec une recherche en texte libre pour être plus </a:t>
            </a:r>
            <a:r>
              <a:rPr lang="fr-FR" dirty="0" smtClean="0"/>
              <a:t>précis</a:t>
            </a:r>
          </a:p>
          <a:p>
            <a:pPr algn="just"/>
            <a:r>
              <a:rPr lang="fr-FR" dirty="0" smtClean="0"/>
              <a:t>En </a:t>
            </a:r>
            <a:r>
              <a:rPr lang="fr-FR" dirty="0"/>
              <a:t>texte libre, pensez à entrer des termes dans la langue des sources que vous </a:t>
            </a:r>
            <a:r>
              <a:rPr lang="fr-FR" dirty="0" smtClean="0"/>
              <a:t>cherchez</a:t>
            </a:r>
            <a:endParaRPr lang="fr-FR" dirty="0"/>
          </a:p>
          <a:p>
            <a:pPr algn="just"/>
            <a:r>
              <a:rPr lang="fr-FR" dirty="0"/>
              <a:t/>
            </a:r>
            <a:br>
              <a:rPr lang="fr-FR" dirty="0"/>
            </a:br>
            <a:r>
              <a:rPr lang="fr-FR" i="1" dirty="0"/>
              <a:t>Ex : </a:t>
            </a:r>
            <a:r>
              <a:rPr lang="fr-FR" i="1" dirty="0" err="1"/>
              <a:t>Adopting</a:t>
            </a:r>
            <a:r>
              <a:rPr lang="fr-FR" i="1" dirty="0"/>
              <a:t> Digital Culture in Pharma Marketing. Express Pharma, 24 février </a:t>
            </a:r>
            <a:r>
              <a:rPr lang="fr-FR" i="1" dirty="0" smtClean="0"/>
              <a:t>2015</a:t>
            </a:r>
            <a:endParaRPr lang="fr-FR" i="1" dirty="0"/>
          </a:p>
        </p:txBody>
      </p:sp>
      <p:grpSp>
        <p:nvGrpSpPr>
          <p:cNvPr id="13" name="Groupe 12"/>
          <p:cNvGrpSpPr/>
          <p:nvPr/>
        </p:nvGrpSpPr>
        <p:grpSpPr>
          <a:xfrm>
            <a:off x="34012" y="6057599"/>
            <a:ext cx="9881060" cy="600164"/>
            <a:chOff x="24940" y="6181379"/>
            <a:chExt cx="9881060" cy="600164"/>
          </a:xfrm>
        </p:grpSpPr>
        <p:sp>
          <p:nvSpPr>
            <p:cNvPr id="15" name="Rectangle 14"/>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6"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7" name="Image 20"/>
            <p:cNvPicPr>
              <a:picLocks noChangeAspect="1"/>
            </p:cNvPicPr>
            <p:nvPr/>
          </p:nvPicPr>
          <p:blipFill rotWithShape="1">
            <a:blip r:embed="rId4"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412584074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Business Source Complete</a:t>
            </a:r>
          </a:p>
        </p:txBody>
      </p:sp>
      <p:sp>
        <p:nvSpPr>
          <p:cNvPr id="3" name="Espace réservé du contenu 2"/>
          <p:cNvSpPr>
            <a:spLocks noGrp="1"/>
          </p:cNvSpPr>
          <p:nvPr>
            <p:ph sz="quarter" idx="1"/>
          </p:nvPr>
        </p:nvSpPr>
        <p:spPr>
          <a:xfrm>
            <a:off x="506506" y="1988840"/>
            <a:ext cx="8915400" cy="2232248"/>
          </a:xfrm>
        </p:spPr>
        <p:txBody>
          <a:bodyPr>
            <a:normAutofit/>
          </a:bodyPr>
          <a:lstStyle/>
          <a:p>
            <a:pPr algn="just"/>
            <a:r>
              <a:rPr lang="fr-FR" sz="2400" dirty="0"/>
              <a:t>De nouveau utile, mais surtout sous un angle Etats-Unis (presse essentiellement anglo-saxonne</a:t>
            </a:r>
            <a:r>
              <a:rPr lang="fr-FR" sz="2400" dirty="0" smtClean="0"/>
              <a:t>)</a:t>
            </a:r>
          </a:p>
          <a:p>
            <a:pPr algn="just">
              <a:spcBef>
                <a:spcPts val="0"/>
              </a:spcBef>
            </a:pPr>
            <a:endParaRPr lang="fr-FR" sz="2400" dirty="0"/>
          </a:p>
          <a:p>
            <a:pPr algn="just"/>
            <a:r>
              <a:rPr lang="fr-FR" sz="2400" i="1" dirty="0" smtClean="0"/>
              <a:t>Ex </a:t>
            </a:r>
            <a:r>
              <a:rPr lang="fr-FR" sz="2400" i="1" dirty="0"/>
              <a:t> : A </a:t>
            </a:r>
            <a:r>
              <a:rPr lang="fr-FR" sz="2400" i="1" dirty="0" err="1"/>
              <a:t>work</a:t>
            </a:r>
            <a:r>
              <a:rPr lang="fr-FR" sz="2400" i="1" dirty="0"/>
              <a:t> in </a:t>
            </a:r>
            <a:r>
              <a:rPr lang="fr-FR" sz="2400" i="1" dirty="0" err="1"/>
              <a:t>progress</a:t>
            </a:r>
            <a:r>
              <a:rPr lang="fr-FR" sz="2400" i="1" dirty="0"/>
              <a:t>. </a:t>
            </a:r>
            <a:r>
              <a:rPr lang="fr-FR" sz="2400" i="1" dirty="0" err="1"/>
              <a:t>Medical</a:t>
            </a:r>
            <a:r>
              <a:rPr lang="fr-FR" sz="2400" i="1" dirty="0"/>
              <a:t> Marketing &amp; Media. Mar2014 </a:t>
            </a:r>
            <a:r>
              <a:rPr lang="fr-FR" sz="2400" i="1" dirty="0" err="1"/>
              <a:t>Supplement</a:t>
            </a:r>
            <a:r>
              <a:rPr lang="fr-FR" sz="2400" i="1" dirty="0"/>
              <a:t>, </a:t>
            </a:r>
            <a:r>
              <a:rPr lang="fr-FR" sz="2400" i="1" dirty="0" smtClean="0"/>
              <a:t>p12-13</a:t>
            </a:r>
            <a:endParaRPr lang="fr-FR" sz="2400" dirty="0"/>
          </a:p>
        </p:txBody>
      </p:sp>
      <p:grpSp>
        <p:nvGrpSpPr>
          <p:cNvPr id="13" name="Groupe 12"/>
          <p:cNvGrpSpPr/>
          <p:nvPr/>
        </p:nvGrpSpPr>
        <p:grpSpPr>
          <a:xfrm>
            <a:off x="34012" y="6057599"/>
            <a:ext cx="9881060" cy="600164"/>
            <a:chOff x="24940" y="6181379"/>
            <a:chExt cx="9881060" cy="600164"/>
          </a:xfrm>
        </p:grpSpPr>
        <p:sp>
          <p:nvSpPr>
            <p:cNvPr id="15" name="Rectangle 14"/>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6"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7"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63799104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dirty="0" smtClean="0">
                <a:solidFill>
                  <a:srgbClr val="1C90D5"/>
                </a:solidFill>
                <a:latin typeface="+mn-lt"/>
              </a:rPr>
              <a:t>Vous recherchez </a:t>
            </a:r>
            <a:r>
              <a:rPr lang="fr-FR" sz="3600" dirty="0">
                <a:solidFill>
                  <a:srgbClr val="1C90D5"/>
                </a:solidFill>
                <a:latin typeface="+mn-lt"/>
              </a:rPr>
              <a:t>un article précis </a:t>
            </a:r>
            <a:r>
              <a:rPr lang="fr-FR" sz="3600" dirty="0" smtClean="0">
                <a:solidFill>
                  <a:srgbClr val="1C90D5"/>
                </a:solidFill>
                <a:latin typeface="+mn-lt"/>
              </a:rPr>
              <a:t>?</a:t>
            </a:r>
            <a:endParaRPr lang="fr-FR" sz="3600" dirty="0">
              <a:solidFill>
                <a:srgbClr val="1C90D5"/>
              </a:solidFill>
              <a:latin typeface="+mn-lt"/>
            </a:endParaRPr>
          </a:p>
        </p:txBody>
      </p:sp>
      <p:sp>
        <p:nvSpPr>
          <p:cNvPr id="3" name="Content Placeholder 2"/>
          <p:cNvSpPr>
            <a:spLocks noGrp="1"/>
          </p:cNvSpPr>
          <p:nvPr>
            <p:ph sz="quarter" idx="1"/>
          </p:nvPr>
        </p:nvSpPr>
        <p:spPr>
          <a:xfrm>
            <a:off x="516842" y="1628800"/>
            <a:ext cx="8915400" cy="3937992"/>
          </a:xfrm>
        </p:spPr>
        <p:txBody>
          <a:bodyPr>
            <a:normAutofit/>
          </a:bodyPr>
          <a:lstStyle/>
          <a:p>
            <a:pPr algn="just"/>
            <a:r>
              <a:rPr lang="fr-FR" sz="2400" dirty="0" smtClean="0"/>
              <a:t>Si vous souhaitez </a:t>
            </a:r>
            <a:r>
              <a:rPr lang="fr-FR" sz="2400" dirty="0"/>
              <a:t>vous</a:t>
            </a:r>
            <a:r>
              <a:rPr lang="fr-FR" sz="2400" b="1" dirty="0"/>
              <a:t> procurer un article que vous avez vu </a:t>
            </a:r>
            <a:r>
              <a:rPr lang="fr-FR" sz="2400" b="1" dirty="0" smtClean="0"/>
              <a:t>mentionné </a:t>
            </a:r>
            <a:r>
              <a:rPr lang="fr-FR" sz="2400" b="1" dirty="0"/>
              <a:t>dans </a:t>
            </a:r>
            <a:r>
              <a:rPr lang="fr-FR" sz="2400" b="1" dirty="0" smtClean="0"/>
              <a:t>la bibliographie</a:t>
            </a:r>
            <a:r>
              <a:rPr lang="fr-FR" sz="2400" dirty="0" smtClean="0"/>
              <a:t> d’un article par exemple, </a:t>
            </a:r>
            <a:r>
              <a:rPr lang="fr-FR" sz="2400" dirty="0"/>
              <a:t>i</a:t>
            </a:r>
            <a:r>
              <a:rPr lang="fr-FR" sz="2400" dirty="0" smtClean="0"/>
              <a:t>l faut vérifier si </a:t>
            </a:r>
            <a:r>
              <a:rPr lang="fr-FR" sz="2400" dirty="0"/>
              <a:t>la revue est disponible à </a:t>
            </a:r>
            <a:r>
              <a:rPr lang="fr-FR" sz="2400" dirty="0" smtClean="0"/>
              <a:t>l’ESSEC </a:t>
            </a:r>
            <a:r>
              <a:rPr lang="fr-FR" sz="2400" dirty="0"/>
              <a:t>(sous forme papier ou </a:t>
            </a:r>
            <a:r>
              <a:rPr lang="fr-FR" sz="2400" dirty="0" smtClean="0"/>
              <a:t>électronique)</a:t>
            </a:r>
          </a:p>
          <a:p>
            <a:pPr algn="just">
              <a:spcBef>
                <a:spcPts val="0"/>
              </a:spcBef>
            </a:pPr>
            <a:endParaRPr lang="fr-FR" sz="2400" dirty="0"/>
          </a:p>
          <a:p>
            <a:pPr algn="just"/>
            <a:r>
              <a:rPr lang="fr-FR" sz="2400" dirty="0" smtClean="0"/>
              <a:t>Consultez </a:t>
            </a:r>
            <a:r>
              <a:rPr lang="fr-FR" sz="2400" b="1" u="sng" dirty="0" err="1" smtClean="0">
                <a:hlinkClick r:id="rId3"/>
              </a:rPr>
              <a:t>Journals</a:t>
            </a:r>
            <a:r>
              <a:rPr lang="fr-FR" sz="2400" b="1" u="sng" dirty="0" smtClean="0">
                <a:hlinkClick r:id="rId3"/>
              </a:rPr>
              <a:t> </a:t>
            </a:r>
            <a:r>
              <a:rPr lang="fr-FR" sz="2400" b="1" u="sng" dirty="0" err="1" smtClean="0">
                <a:hlinkClick r:id="rId3"/>
              </a:rPr>
              <a:t>AtoZ</a:t>
            </a:r>
            <a:r>
              <a:rPr lang="fr-FR" sz="2400" dirty="0" smtClean="0"/>
              <a:t>, et faites une recherche sur le titre de la revue (puis reportez-vous à </a:t>
            </a:r>
            <a:r>
              <a:rPr lang="fr-FR" sz="2400" u="sng" dirty="0" smtClean="0">
                <a:hlinkClick r:id="rId4"/>
              </a:rPr>
              <a:t>ce post</a:t>
            </a:r>
            <a:r>
              <a:rPr lang="fr-FR" sz="2400" dirty="0" smtClean="0"/>
              <a:t> pour les différents cas de figure)</a:t>
            </a:r>
            <a:endParaRPr lang="fr-FR" sz="2400" dirty="0"/>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0"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1" name="Image 20"/>
            <p:cNvPicPr>
              <a:picLocks noChangeAspect="1"/>
            </p:cNvPicPr>
            <p:nvPr/>
          </p:nvPicPr>
          <p:blipFill rotWithShape="1">
            <a:blip r:embed="rId5"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842" y="116632"/>
            <a:ext cx="8915400" cy="990600"/>
          </a:xfrm>
        </p:spPr>
        <p:txBody>
          <a:bodyPr>
            <a:normAutofit/>
          </a:bodyPr>
          <a:lstStyle/>
          <a:p>
            <a:r>
              <a:rPr lang="fr-FR" sz="4400" cap="small" dirty="0">
                <a:solidFill>
                  <a:srgbClr val="1C90D5"/>
                </a:solidFill>
                <a:latin typeface="+mn-lt"/>
              </a:rPr>
              <a:t>La recherche sur Internet</a:t>
            </a:r>
          </a:p>
        </p:txBody>
      </p:sp>
      <p:sp>
        <p:nvSpPr>
          <p:cNvPr id="3" name="Espace réservé du contenu 2"/>
          <p:cNvSpPr>
            <a:spLocks noGrp="1"/>
          </p:cNvSpPr>
          <p:nvPr>
            <p:ph sz="quarter" idx="1"/>
          </p:nvPr>
        </p:nvSpPr>
        <p:spPr>
          <a:xfrm>
            <a:off x="929320" y="1176144"/>
            <a:ext cx="8560183" cy="4937760"/>
          </a:xfrm>
        </p:spPr>
        <p:txBody>
          <a:bodyPr>
            <a:noAutofit/>
          </a:bodyPr>
          <a:lstStyle/>
          <a:p>
            <a:pPr algn="just"/>
            <a:r>
              <a:rPr lang="fr-FR" sz="2400" dirty="0"/>
              <a:t>La recherche sur internet </a:t>
            </a:r>
            <a:r>
              <a:rPr lang="fr-FR" sz="2400" dirty="0" smtClean="0"/>
              <a:t>paraît simple, car il y a toujours des résultats. </a:t>
            </a:r>
            <a:r>
              <a:rPr lang="fr-FR" sz="2400" dirty="0"/>
              <a:t>Mais combien sont pertinents </a:t>
            </a:r>
            <a:r>
              <a:rPr lang="fr-FR" sz="2400" dirty="0" smtClean="0"/>
              <a:t>?</a:t>
            </a:r>
          </a:p>
          <a:p>
            <a:pPr algn="just">
              <a:spcBef>
                <a:spcPts val="0"/>
              </a:spcBef>
            </a:pPr>
            <a:endParaRPr lang="fr-FR" sz="1500" dirty="0" smtClean="0"/>
          </a:p>
          <a:p>
            <a:pPr algn="just"/>
            <a:r>
              <a:rPr lang="fr-FR" sz="2000" dirty="0" smtClean="0"/>
              <a:t>Pour des recherches plus efficaces, certaines astuces sont à connaitre :</a:t>
            </a:r>
          </a:p>
          <a:p>
            <a:pPr marL="0" indent="0" algn="just">
              <a:spcBef>
                <a:spcPts val="0"/>
              </a:spcBef>
              <a:buNone/>
            </a:pPr>
            <a:r>
              <a:rPr lang="fr-FR" sz="2000" dirty="0"/>
              <a:t> </a:t>
            </a:r>
            <a:r>
              <a:rPr lang="fr-FR" sz="2000" dirty="0" smtClean="0"/>
              <a:t>   Par exemple savez-vous que vous pouvez rechercher par type de sites           </a:t>
            </a:r>
          </a:p>
          <a:p>
            <a:pPr marL="0" indent="0" algn="just">
              <a:spcBef>
                <a:spcPts val="0"/>
              </a:spcBef>
              <a:buNone/>
            </a:pPr>
            <a:r>
              <a:rPr lang="fr-FR" sz="2000" dirty="0" smtClean="0"/>
              <a:t>   (gouvernementaux par ex.), types de documents (Excel, PPT, PDF), ou  </a:t>
            </a:r>
          </a:p>
          <a:p>
            <a:pPr marL="0" indent="0" algn="just">
              <a:spcBef>
                <a:spcPts val="0"/>
              </a:spcBef>
              <a:buNone/>
            </a:pPr>
            <a:r>
              <a:rPr lang="fr-FR" sz="2000" dirty="0" smtClean="0"/>
              <a:t>    encore filtrer vos résultats par date ? </a:t>
            </a:r>
          </a:p>
          <a:p>
            <a:pPr algn="just"/>
            <a:endParaRPr lang="fr-FR" sz="2000" dirty="0"/>
          </a:p>
          <a:p>
            <a:pPr lvl="6" algn="just"/>
            <a:endParaRPr lang="fr-FR" sz="800" dirty="0" smtClean="0"/>
          </a:p>
          <a:p>
            <a:pPr algn="just"/>
            <a:endParaRPr lang="fr-FR" sz="2000" dirty="0"/>
          </a:p>
          <a:p>
            <a:pPr algn="just"/>
            <a:endParaRPr lang="fr-FR" sz="2000" dirty="0" smtClean="0"/>
          </a:p>
          <a:p>
            <a:pPr algn="just"/>
            <a:endParaRPr lang="fr-FR" sz="2000" dirty="0" smtClean="0"/>
          </a:p>
          <a:p>
            <a:pPr algn="just"/>
            <a:r>
              <a:rPr lang="fr-FR" sz="2000" dirty="0" smtClean="0"/>
              <a:t>Mais </a:t>
            </a:r>
            <a:r>
              <a:rPr lang="fr-FR" sz="2000" dirty="0"/>
              <a:t>n’oubliez pas </a:t>
            </a:r>
            <a:r>
              <a:rPr lang="fr-FR" sz="2000" dirty="0" smtClean="0"/>
              <a:t>que pour des informations fiables, </a:t>
            </a:r>
            <a:r>
              <a:rPr lang="fr-FR" sz="2000" dirty="0"/>
              <a:t>les ressources du Learning Center ont une </a:t>
            </a:r>
            <a:r>
              <a:rPr lang="fr-FR" sz="2000" dirty="0" smtClean="0"/>
              <a:t>grande valeur </a:t>
            </a:r>
            <a:r>
              <a:rPr lang="fr-FR" sz="2000" dirty="0"/>
              <a:t>ajoutée </a:t>
            </a:r>
            <a:r>
              <a:rPr lang="fr-FR" sz="2000" dirty="0" smtClean="0"/>
              <a:t>!</a:t>
            </a:r>
            <a:endParaRPr lang="fr-FR" sz="2000" dirty="0"/>
          </a:p>
        </p:txBody>
      </p:sp>
      <p:pic>
        <p:nvPicPr>
          <p:cNvPr id="4" name="Picture 2">
            <a:hlinkClick r:id="" action="ppaction://hlinkshowjump?jump=nextslide"/>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a:off x="791854" y="3717032"/>
            <a:ext cx="1326620"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ulle ronde 4"/>
          <p:cNvSpPr/>
          <p:nvPr/>
        </p:nvSpPr>
        <p:spPr>
          <a:xfrm>
            <a:off x="2864768" y="3625006"/>
            <a:ext cx="2880320" cy="1534022"/>
          </a:xfrm>
          <a:prstGeom prst="wedgeEllipseCallout">
            <a:avLst>
              <a:gd name="adj1" fmla="val -84181"/>
              <a:gd name="adj2" fmla="val 794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lumMod val="50000"/>
                  </a:schemeClr>
                </a:solidFill>
              </a:rPr>
              <a:t>Pour tout savoir sur la recherche sur Google, </a:t>
            </a:r>
            <a:r>
              <a:rPr lang="fr-FR" sz="2000" u="sng" dirty="0" smtClean="0">
                <a:hlinkClick r:id="rId3"/>
              </a:rPr>
              <a:t>c’est ici</a:t>
            </a:r>
            <a:r>
              <a:rPr lang="fr-FR" sz="2000" u="sng" dirty="0" smtClean="0"/>
              <a:t> </a:t>
            </a:r>
          </a:p>
        </p:txBody>
      </p:sp>
      <p:grpSp>
        <p:nvGrpSpPr>
          <p:cNvPr id="10" name="Groupe 9"/>
          <p:cNvGrpSpPr/>
          <p:nvPr/>
        </p:nvGrpSpPr>
        <p:grpSpPr>
          <a:xfrm>
            <a:off x="34012" y="6057599"/>
            <a:ext cx="9881060" cy="600164"/>
            <a:chOff x="24940" y="6181379"/>
            <a:chExt cx="9881060" cy="600164"/>
          </a:xfrm>
        </p:grpSpPr>
        <p:sp>
          <p:nvSpPr>
            <p:cNvPr id="11" name="Rectangle 10"/>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2"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3" name="Image 20"/>
            <p:cNvPicPr>
              <a:picLocks noChangeAspect="1"/>
            </p:cNvPicPr>
            <p:nvPr/>
          </p:nvPicPr>
          <p:blipFill rotWithShape="1">
            <a:blip r:embed="rId4"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54903579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Et si vous ne trouvez rien ?</a:t>
            </a:r>
          </a:p>
        </p:txBody>
      </p:sp>
      <p:sp>
        <p:nvSpPr>
          <p:cNvPr id="3" name="Espace réservé du contenu 2"/>
          <p:cNvSpPr>
            <a:spLocks noGrp="1"/>
          </p:cNvSpPr>
          <p:nvPr>
            <p:ph sz="quarter" idx="1"/>
          </p:nvPr>
        </p:nvSpPr>
        <p:spPr/>
        <p:txBody>
          <a:bodyPr>
            <a:normAutofit/>
          </a:bodyPr>
          <a:lstStyle/>
          <a:p>
            <a:pPr algn="just">
              <a:spcBef>
                <a:spcPts val="0"/>
              </a:spcBef>
            </a:pPr>
            <a:r>
              <a:rPr lang="fr-FR" sz="2400" dirty="0" smtClean="0"/>
              <a:t>Internet reste un outil qui ne recherche pas comme un être humain</a:t>
            </a:r>
            <a:endParaRPr lang="fr-FR" sz="2400" dirty="0"/>
          </a:p>
          <a:p>
            <a:pPr algn="just">
              <a:spcBef>
                <a:spcPts val="0"/>
              </a:spcBef>
            </a:pPr>
            <a:endParaRPr lang="fr-FR" sz="2400" dirty="0" smtClean="0"/>
          </a:p>
          <a:p>
            <a:pPr algn="just">
              <a:spcBef>
                <a:spcPts val="0"/>
              </a:spcBef>
            </a:pPr>
            <a:r>
              <a:rPr lang="fr-FR" sz="2400" b="1" dirty="0" smtClean="0"/>
              <a:t>N’hésitez pas à être flexible sur votre stratégie de recherche et surtout à modifier vos mots clés :</a:t>
            </a:r>
            <a:r>
              <a:rPr lang="fr-FR" sz="2400" dirty="0" smtClean="0"/>
              <a:t> </a:t>
            </a:r>
            <a:r>
              <a:rPr lang="fr-FR" sz="2400" dirty="0"/>
              <a:t>ne vous limitez pas à un ou deux termes que vous avez identifié en commençant vos recherches, mais adaptez les en fonction de ce que vous trouverez dans vos premiers résultats, et de la ressource que vous utilisez (cf. </a:t>
            </a:r>
            <a:r>
              <a:rPr lang="fr-FR" sz="2400" u="sng" dirty="0">
                <a:hlinkClick r:id="rId2"/>
              </a:rPr>
              <a:t>le guide méthodologique</a:t>
            </a:r>
            <a:r>
              <a:rPr lang="fr-FR" sz="2400" dirty="0" smtClean="0"/>
              <a:t>)</a:t>
            </a:r>
            <a:endParaRPr lang="fr-FR" sz="2400" dirty="0"/>
          </a:p>
        </p:txBody>
      </p:sp>
      <p:pic>
        <p:nvPicPr>
          <p:cNvPr id="8" name="Picture 2">
            <a:hlinkClick r:id="" action="ppaction://hlinkshowjump?jump=nextslid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667" t="21023" r="9365" b="21410"/>
          <a:stretch/>
        </p:blipFill>
        <p:spPr bwMode="auto">
          <a:xfrm flipH="1">
            <a:off x="8430698" y="4886045"/>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ulle ronde 4"/>
          <p:cNvSpPr/>
          <p:nvPr/>
        </p:nvSpPr>
        <p:spPr>
          <a:xfrm>
            <a:off x="4880992" y="4725144"/>
            <a:ext cx="3012336" cy="1440160"/>
          </a:xfrm>
          <a:prstGeom prst="wedgeEllipseCallout">
            <a:avLst>
              <a:gd name="adj1" fmla="val 74480"/>
              <a:gd name="adj2" fmla="val 162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lumMod val="50000"/>
                  </a:schemeClr>
                </a:solidFill>
              </a:rPr>
              <a:t>Il est rare que nous n’ayons rien, alors n’hésitez pas à chercher autrement !</a:t>
            </a:r>
            <a:endParaRPr lang="fr-FR" dirty="0"/>
          </a:p>
        </p:txBody>
      </p:sp>
      <p:grpSp>
        <p:nvGrpSpPr>
          <p:cNvPr id="10" name="Groupe 9"/>
          <p:cNvGrpSpPr/>
          <p:nvPr/>
        </p:nvGrpSpPr>
        <p:grpSpPr>
          <a:xfrm>
            <a:off x="34012" y="6057599"/>
            <a:ext cx="9881060" cy="600164"/>
            <a:chOff x="24940" y="6181379"/>
            <a:chExt cx="9881060" cy="600164"/>
          </a:xfrm>
        </p:grpSpPr>
        <p:sp>
          <p:nvSpPr>
            <p:cNvPr id="11" name="Rectangle 10"/>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2"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4" name="Image 20"/>
            <p:cNvPicPr>
              <a:picLocks noChangeAspect="1"/>
            </p:cNvPicPr>
            <p:nvPr/>
          </p:nvPicPr>
          <p:blipFill rotWithShape="1">
            <a:blip r:embed="rId4"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1831620070"/>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cap="small" dirty="0">
                <a:solidFill>
                  <a:srgbClr val="1C90D5"/>
                </a:solidFill>
                <a:latin typeface="+mn-lt"/>
              </a:rPr>
              <a:t>Votre bibliographie</a:t>
            </a:r>
          </a:p>
        </p:txBody>
      </p:sp>
      <p:sp>
        <p:nvSpPr>
          <p:cNvPr id="3" name="Espace réservé du contenu 2"/>
          <p:cNvSpPr>
            <a:spLocks noGrp="1"/>
          </p:cNvSpPr>
          <p:nvPr>
            <p:ph sz="quarter" idx="1"/>
          </p:nvPr>
        </p:nvSpPr>
        <p:spPr>
          <a:xfrm>
            <a:off x="516842" y="1393928"/>
            <a:ext cx="8915400" cy="4937760"/>
          </a:xfrm>
        </p:spPr>
        <p:txBody>
          <a:bodyPr>
            <a:normAutofit lnSpcReduction="10000"/>
          </a:bodyPr>
          <a:lstStyle/>
          <a:p>
            <a:pPr algn="just">
              <a:spcBef>
                <a:spcPts val="0"/>
              </a:spcBef>
            </a:pPr>
            <a:r>
              <a:rPr lang="fr-FR" sz="2400" dirty="0"/>
              <a:t>La rédaction d’une bibliographie est essentielle. </a:t>
            </a:r>
            <a:r>
              <a:rPr lang="fr-FR" sz="2400" dirty="0" smtClean="0"/>
              <a:t>Elle a pour but de </a:t>
            </a:r>
            <a:r>
              <a:rPr lang="fr-FR" sz="2400" b="1" dirty="0" smtClean="0"/>
              <a:t>montrer </a:t>
            </a:r>
            <a:r>
              <a:rPr lang="fr-FR" sz="2400" b="1" dirty="0"/>
              <a:t>la qualité de votre travail et en permettre sa </a:t>
            </a:r>
            <a:r>
              <a:rPr lang="fr-FR" sz="2400" b="1" dirty="0" smtClean="0"/>
              <a:t>vérification</a:t>
            </a:r>
          </a:p>
          <a:p>
            <a:pPr algn="just">
              <a:spcBef>
                <a:spcPts val="0"/>
              </a:spcBef>
            </a:pPr>
            <a:endParaRPr lang="fr-FR" sz="2000" b="1" dirty="0" smtClean="0"/>
          </a:p>
          <a:p>
            <a:pPr algn="just">
              <a:spcBef>
                <a:spcPts val="0"/>
              </a:spcBef>
            </a:pPr>
            <a:r>
              <a:rPr lang="fr-FR" sz="2400" dirty="0" smtClean="0"/>
              <a:t>Pensez à capitaliser systématiquement les références des documents pertinents au fil de vos </a:t>
            </a:r>
            <a:r>
              <a:rPr lang="fr-FR" sz="2400" dirty="0"/>
              <a:t>recherches (source, date, </a:t>
            </a:r>
            <a:r>
              <a:rPr lang="fr-FR" sz="2400" dirty="0" smtClean="0"/>
              <a:t>intérêt)</a:t>
            </a:r>
            <a:endParaRPr lang="fr-FR" sz="2400" dirty="0"/>
          </a:p>
          <a:p>
            <a:pPr algn="just">
              <a:spcBef>
                <a:spcPts val="0"/>
              </a:spcBef>
            </a:pPr>
            <a:endParaRPr lang="fr-FR" sz="2000" dirty="0" smtClean="0"/>
          </a:p>
          <a:p>
            <a:pPr algn="just">
              <a:spcBef>
                <a:spcPts val="0"/>
              </a:spcBef>
            </a:pPr>
            <a:r>
              <a:rPr lang="fr-FR" sz="2400" dirty="0" smtClean="0"/>
              <a:t>Il existe des outils spécifiques pour la </a:t>
            </a:r>
            <a:r>
              <a:rPr lang="fr-FR" sz="2400" dirty="0"/>
              <a:t>capitalisation des références bibliographiques, comme </a:t>
            </a:r>
            <a:r>
              <a:rPr lang="fr-FR" sz="2400" u="sng" dirty="0">
                <a:hlinkClick r:id="rId3"/>
              </a:rPr>
              <a:t>Zotero</a:t>
            </a:r>
            <a:r>
              <a:rPr lang="fr-FR" sz="2400" dirty="0"/>
              <a:t>. </a:t>
            </a:r>
            <a:r>
              <a:rPr lang="fr-FR" sz="2400" dirty="0" smtClean="0"/>
              <a:t>Mais un simple fichier Excel avec la référence complète de l’article peut suffire</a:t>
            </a:r>
          </a:p>
          <a:p>
            <a:pPr algn="just">
              <a:spcBef>
                <a:spcPts val="0"/>
              </a:spcBef>
            </a:pPr>
            <a:endParaRPr lang="fr-FR" sz="2000" dirty="0"/>
          </a:p>
          <a:p>
            <a:pPr algn="just">
              <a:spcBef>
                <a:spcPts val="0"/>
              </a:spcBef>
            </a:pPr>
            <a:r>
              <a:rPr lang="fr-FR" sz="2400" dirty="0" smtClean="0"/>
              <a:t>Concernant </a:t>
            </a:r>
            <a:r>
              <a:rPr lang="fr-FR" sz="2400" dirty="0"/>
              <a:t>la présentation de la </a:t>
            </a:r>
            <a:r>
              <a:rPr lang="fr-FR" sz="2400" dirty="0" smtClean="0"/>
              <a:t>bibliographie, vous </a:t>
            </a:r>
            <a:r>
              <a:rPr lang="fr-FR" sz="2400" dirty="0"/>
              <a:t>trouverez </a:t>
            </a:r>
            <a:r>
              <a:rPr lang="fr-FR" sz="2400" u="sng" dirty="0">
                <a:hlinkClick r:id="rId4"/>
              </a:rPr>
              <a:t>ici</a:t>
            </a:r>
            <a:r>
              <a:rPr lang="fr-FR" sz="2400" dirty="0"/>
              <a:t> </a:t>
            </a:r>
            <a:r>
              <a:rPr lang="fr-FR" sz="2400" dirty="0" smtClean="0"/>
              <a:t>tout ce qu’il y a savoir</a:t>
            </a:r>
            <a:endParaRPr lang="fr-FR" sz="2400" dirty="0"/>
          </a:p>
        </p:txBody>
      </p:sp>
      <p:grpSp>
        <p:nvGrpSpPr>
          <p:cNvPr id="8" name="Groupe 7"/>
          <p:cNvGrpSpPr/>
          <p:nvPr/>
        </p:nvGrpSpPr>
        <p:grpSpPr>
          <a:xfrm>
            <a:off x="34012" y="6057599"/>
            <a:ext cx="9881060" cy="600164"/>
            <a:chOff x="24940" y="6181379"/>
            <a:chExt cx="9881060" cy="600164"/>
          </a:xfrm>
        </p:grpSpPr>
        <p:sp>
          <p:nvSpPr>
            <p:cNvPr id="9" name="Rectangle 8"/>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0"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1" name="Image 20"/>
            <p:cNvPicPr>
              <a:picLocks noChangeAspect="1"/>
            </p:cNvPicPr>
            <p:nvPr/>
          </p:nvPicPr>
          <p:blipFill rotWithShape="1">
            <a:blip r:embed="rId5"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243802313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Le respect du droit d’auteur</a:t>
            </a:r>
          </a:p>
        </p:txBody>
      </p:sp>
      <p:sp>
        <p:nvSpPr>
          <p:cNvPr id="4" name="Espace réservé du contenu 3"/>
          <p:cNvSpPr>
            <a:spLocks noGrp="1"/>
          </p:cNvSpPr>
          <p:nvPr>
            <p:ph sz="quarter" idx="1"/>
          </p:nvPr>
        </p:nvSpPr>
        <p:spPr>
          <a:xfrm>
            <a:off x="516842" y="1556792"/>
            <a:ext cx="8915400" cy="2641848"/>
          </a:xfrm>
        </p:spPr>
        <p:txBody>
          <a:bodyPr>
            <a:normAutofit lnSpcReduction="10000"/>
          </a:bodyPr>
          <a:lstStyle/>
          <a:p>
            <a:pPr algn="just">
              <a:spcBef>
                <a:spcPts val="0"/>
              </a:spcBef>
            </a:pPr>
            <a:r>
              <a:rPr lang="fr-FR" sz="2400" dirty="0" smtClean="0"/>
              <a:t>En rédigeant </a:t>
            </a:r>
            <a:r>
              <a:rPr lang="fr-FR" sz="2400" dirty="0"/>
              <a:t>votre thèse ou mémoire, veillez à </a:t>
            </a:r>
            <a:r>
              <a:rPr lang="fr-FR" sz="2400" b="1" dirty="0"/>
              <a:t>respecter systématiquement le droit d’auteur, </a:t>
            </a:r>
            <a:r>
              <a:rPr lang="fr-FR" sz="2400" dirty="0"/>
              <a:t>notamment en citant vos sources lorsque vous reproduisez une phrase, ou un </a:t>
            </a:r>
            <a:r>
              <a:rPr lang="fr-FR" sz="2400" dirty="0" smtClean="0"/>
              <a:t>graphique</a:t>
            </a:r>
          </a:p>
          <a:p>
            <a:pPr algn="just">
              <a:spcBef>
                <a:spcPts val="0"/>
              </a:spcBef>
            </a:pPr>
            <a:endParaRPr lang="fr-FR" sz="2400" dirty="0"/>
          </a:p>
          <a:p>
            <a:pPr algn="just">
              <a:spcBef>
                <a:spcPts val="0"/>
              </a:spcBef>
            </a:pPr>
            <a:r>
              <a:rPr lang="fr-FR" sz="2400" u="sng" dirty="0">
                <a:hlinkClick r:id="rId2"/>
              </a:rPr>
              <a:t>Voici un tutoriel</a:t>
            </a:r>
            <a:r>
              <a:rPr lang="fr-FR" sz="2400" dirty="0"/>
              <a:t> qui vous rappelle les bonnes pratiques en la </a:t>
            </a:r>
            <a:r>
              <a:rPr lang="fr-FR" sz="2400" dirty="0" smtClean="0"/>
              <a:t>matière</a:t>
            </a:r>
          </a:p>
          <a:p>
            <a:pPr marL="0" indent="0" algn="just">
              <a:buNone/>
            </a:pPr>
            <a:endParaRPr lang="fr-FR" dirty="0"/>
          </a:p>
        </p:txBody>
      </p:sp>
      <p:pic>
        <p:nvPicPr>
          <p:cNvPr id="10" name="Picture 2">
            <a:hlinkClick r:id="" action="ppaction://hlinkshowjump?jump=nextslid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667" t="21023" r="9365" b="21410"/>
          <a:stretch/>
        </p:blipFill>
        <p:spPr bwMode="auto">
          <a:xfrm flipH="1">
            <a:off x="8430698" y="4886045"/>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ulle ronde 5"/>
          <p:cNvSpPr/>
          <p:nvPr/>
        </p:nvSpPr>
        <p:spPr>
          <a:xfrm>
            <a:off x="4808984" y="4022950"/>
            <a:ext cx="2886321" cy="2016223"/>
          </a:xfrm>
          <a:prstGeom prst="wedgeEllipseCallout">
            <a:avLst>
              <a:gd name="adj1" fmla="val 82709"/>
              <a:gd name="adj2" fmla="val 278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lumMod val="50000"/>
                  </a:schemeClr>
                </a:solidFill>
              </a:rPr>
              <a:t>Pour </a:t>
            </a:r>
            <a:r>
              <a:rPr lang="fr-FR" sz="2000" dirty="0" smtClean="0">
                <a:solidFill>
                  <a:schemeClr val="bg1">
                    <a:lumMod val="50000"/>
                  </a:schemeClr>
                </a:solidFill>
              </a:rPr>
              <a:t>rappel,</a:t>
            </a:r>
          </a:p>
          <a:p>
            <a:pPr algn="ctr"/>
            <a:r>
              <a:rPr lang="fr-FR" sz="2000" dirty="0" smtClean="0">
                <a:solidFill>
                  <a:schemeClr val="bg1">
                    <a:lumMod val="50000"/>
                  </a:schemeClr>
                </a:solidFill>
              </a:rPr>
              <a:t>le </a:t>
            </a:r>
            <a:r>
              <a:rPr lang="fr-FR" sz="2000" dirty="0">
                <a:solidFill>
                  <a:schemeClr val="bg1">
                    <a:lumMod val="50000"/>
                  </a:schemeClr>
                </a:solidFill>
              </a:rPr>
              <a:t>programme </a:t>
            </a:r>
            <a:r>
              <a:rPr lang="fr-FR" sz="2000" dirty="0" smtClean="0">
                <a:solidFill>
                  <a:schemeClr val="bg1">
                    <a:lumMod val="50000"/>
                  </a:schemeClr>
                </a:solidFill>
              </a:rPr>
              <a:t>utilise </a:t>
            </a:r>
          </a:p>
          <a:p>
            <a:pPr algn="ctr"/>
            <a:r>
              <a:rPr lang="fr-FR" sz="2000" dirty="0" smtClean="0">
                <a:solidFill>
                  <a:schemeClr val="bg1">
                    <a:lumMod val="50000"/>
                  </a:schemeClr>
                </a:solidFill>
              </a:rPr>
              <a:t>un </a:t>
            </a:r>
            <a:r>
              <a:rPr lang="fr-FR" sz="2000" dirty="0">
                <a:solidFill>
                  <a:schemeClr val="bg1">
                    <a:lumMod val="50000"/>
                  </a:schemeClr>
                </a:solidFill>
              </a:rPr>
              <a:t>logiciel </a:t>
            </a:r>
            <a:endParaRPr lang="fr-FR" sz="2000" dirty="0" smtClean="0">
              <a:solidFill>
                <a:schemeClr val="bg1">
                  <a:lumMod val="50000"/>
                </a:schemeClr>
              </a:solidFill>
            </a:endParaRPr>
          </a:p>
          <a:p>
            <a:pPr algn="ctr"/>
            <a:r>
              <a:rPr lang="fr-FR" sz="2000" b="1" dirty="0" smtClean="0">
                <a:solidFill>
                  <a:schemeClr val="bg1">
                    <a:lumMod val="50000"/>
                  </a:schemeClr>
                </a:solidFill>
              </a:rPr>
              <a:t>anti plagiat</a:t>
            </a:r>
            <a:endParaRPr lang="fr-FR" sz="2000" dirty="0">
              <a:solidFill>
                <a:schemeClr val="bg1">
                  <a:lumMod val="50000"/>
                </a:schemeClr>
              </a:solidFill>
            </a:endParaRPr>
          </a:p>
        </p:txBody>
      </p:sp>
      <p:grpSp>
        <p:nvGrpSpPr>
          <p:cNvPr id="11" name="Groupe 10"/>
          <p:cNvGrpSpPr/>
          <p:nvPr/>
        </p:nvGrpSpPr>
        <p:grpSpPr>
          <a:xfrm>
            <a:off x="34012" y="6057599"/>
            <a:ext cx="9881060" cy="600164"/>
            <a:chOff x="24940" y="6181379"/>
            <a:chExt cx="9881060" cy="600164"/>
          </a:xfrm>
        </p:grpSpPr>
        <p:sp>
          <p:nvSpPr>
            <p:cNvPr id="12" name="Rectangle 11"/>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3"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4" name="Image 20"/>
            <p:cNvPicPr>
              <a:picLocks noChangeAspect="1"/>
            </p:cNvPicPr>
            <p:nvPr/>
          </p:nvPicPr>
          <p:blipFill rotWithShape="1">
            <a:blip r:embed="rId4"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73355754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normAutofit/>
          </a:bodyPr>
          <a:lstStyle/>
          <a:p>
            <a:r>
              <a:rPr lang="fr-FR" sz="3600" dirty="0">
                <a:solidFill>
                  <a:srgbClr val="1C90D5"/>
                </a:solidFill>
                <a:latin typeface="+mn-lt"/>
              </a:rPr>
              <a:t>Revue de littérature ?</a:t>
            </a:r>
          </a:p>
        </p:txBody>
      </p:sp>
      <p:sp>
        <p:nvSpPr>
          <p:cNvPr id="4" name="Espace réservé du contenu 3"/>
          <p:cNvSpPr>
            <a:spLocks noGrp="1"/>
          </p:cNvSpPr>
          <p:nvPr>
            <p:ph sz="quarter" idx="1"/>
          </p:nvPr>
        </p:nvSpPr>
        <p:spPr/>
        <p:txBody>
          <a:bodyPr>
            <a:normAutofit/>
          </a:bodyPr>
          <a:lstStyle/>
          <a:p>
            <a:r>
              <a:rPr lang="fr-FR" sz="2400" dirty="0" smtClean="0"/>
              <a:t>Votre mémoire doit comprendre une partie “revue de littérature”. Ce guide a pour objectif de vous aider à la réaliser</a:t>
            </a:r>
          </a:p>
          <a:p>
            <a:pPr>
              <a:spcBef>
                <a:spcPts val="0"/>
              </a:spcBef>
            </a:pPr>
            <a:endParaRPr lang="fr-FR" sz="2400" dirty="0" smtClean="0"/>
          </a:p>
          <a:p>
            <a:r>
              <a:rPr lang="fr-FR" sz="2400" dirty="0" smtClean="0"/>
              <a:t>Pour </a:t>
            </a:r>
            <a:r>
              <a:rPr lang="fr-FR" sz="2400" dirty="0"/>
              <a:t>obtenir </a:t>
            </a:r>
            <a:r>
              <a:rPr lang="fr-FR" sz="2400" dirty="0" smtClean="0"/>
              <a:t>des types </a:t>
            </a:r>
            <a:r>
              <a:rPr lang="fr-FR" sz="2400" dirty="0"/>
              <a:t>d’information non abordées dans </a:t>
            </a:r>
            <a:r>
              <a:rPr lang="fr-FR" sz="2400" dirty="0" smtClean="0"/>
              <a:t>le guide </a:t>
            </a:r>
            <a:r>
              <a:rPr lang="fr-FR" sz="2400" dirty="0"/>
              <a:t>(études de marchés, données financières etc</a:t>
            </a:r>
            <a:r>
              <a:rPr lang="fr-FR" sz="2400" dirty="0" smtClean="0"/>
              <a:t>.), n’oubliez </a:t>
            </a:r>
            <a:r>
              <a:rPr lang="fr-FR" sz="2400" dirty="0"/>
              <a:t>pas les </a:t>
            </a:r>
            <a:r>
              <a:rPr lang="fr-FR" sz="2400" dirty="0">
                <a:hlinkClick r:id="rId2"/>
              </a:rPr>
              <a:t>autres ressources </a:t>
            </a:r>
            <a:r>
              <a:rPr lang="fr-FR" sz="2400" dirty="0"/>
              <a:t>du Learning </a:t>
            </a:r>
            <a:r>
              <a:rPr lang="fr-FR" sz="2400" dirty="0" smtClean="0"/>
              <a:t>Center</a:t>
            </a:r>
            <a:endParaRPr lang="fr-FR" sz="2400" dirty="0"/>
          </a:p>
          <a:p>
            <a:endParaRPr lang="fr-FR" sz="2400" dirty="0" smtClean="0"/>
          </a:p>
          <a:p>
            <a:pPr marL="0" indent="0">
              <a:buNone/>
            </a:pPr>
            <a:r>
              <a:rPr lang="fr-FR" sz="2400" dirty="0" smtClean="0"/>
              <a:t> </a:t>
            </a:r>
            <a:endParaRPr lang="fr-FR" dirty="0" smtClean="0"/>
          </a:p>
          <a:p>
            <a:pPr marL="0" indent="0">
              <a:buNone/>
            </a:pPr>
            <a:endParaRPr lang="fr-FR" dirty="0"/>
          </a:p>
          <a:p>
            <a:pPr marL="0" indent="0">
              <a:buNone/>
            </a:pPr>
            <a:endParaRPr lang="fr-FR" dirty="0"/>
          </a:p>
        </p:txBody>
      </p:sp>
      <p:pic>
        <p:nvPicPr>
          <p:cNvPr id="5" name="Picture 2">
            <a:hlinkClick r:id="" action="ppaction://hlinkshowjump?jump=nextslid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667" t="21023" r="9365" b="21410"/>
          <a:stretch/>
        </p:blipFill>
        <p:spPr bwMode="auto">
          <a:xfrm flipH="1">
            <a:off x="7905328" y="4667823"/>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ulle ronde 5"/>
          <p:cNvSpPr/>
          <p:nvPr/>
        </p:nvSpPr>
        <p:spPr>
          <a:xfrm>
            <a:off x="3944888" y="3717031"/>
            <a:ext cx="3576397" cy="2160527"/>
          </a:xfrm>
          <a:prstGeom prst="wedgeEllipseCallout">
            <a:avLst>
              <a:gd name="adj1" fmla="val 61218"/>
              <a:gd name="adj2" fmla="val 121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lumMod val="50000"/>
                  </a:schemeClr>
                </a:solidFill>
              </a:rPr>
              <a:t>Qu’est ce qu’une </a:t>
            </a:r>
            <a:r>
              <a:rPr lang="fr-FR" sz="2000" i="1" dirty="0" smtClean="0">
                <a:solidFill>
                  <a:schemeClr val="bg1">
                    <a:lumMod val="50000"/>
                  </a:schemeClr>
                </a:solidFill>
              </a:rPr>
              <a:t>revue de littérature </a:t>
            </a:r>
            <a:r>
              <a:rPr lang="fr-FR" sz="2000" dirty="0" smtClean="0">
                <a:solidFill>
                  <a:schemeClr val="bg1">
                    <a:lumMod val="50000"/>
                  </a:schemeClr>
                </a:solidFill>
              </a:rPr>
              <a:t>?</a:t>
            </a:r>
          </a:p>
          <a:p>
            <a:pPr algn="ctr"/>
            <a:r>
              <a:rPr lang="fr-FR" sz="2000" dirty="0" smtClean="0">
                <a:solidFill>
                  <a:schemeClr val="bg1">
                    <a:lumMod val="50000"/>
                  </a:schemeClr>
                </a:solidFill>
              </a:rPr>
              <a:t>Une synthèse sur ce qui a été écrit sur un sujet donné.</a:t>
            </a:r>
            <a:endParaRPr lang="fr-FR" sz="2000" dirty="0">
              <a:solidFill>
                <a:schemeClr val="tx2"/>
              </a:solidFill>
            </a:endParaRPr>
          </a:p>
        </p:txBody>
      </p:sp>
      <p:grpSp>
        <p:nvGrpSpPr>
          <p:cNvPr id="7" name="Groupe 6"/>
          <p:cNvGrpSpPr/>
          <p:nvPr/>
        </p:nvGrpSpPr>
        <p:grpSpPr>
          <a:xfrm>
            <a:off x="34012" y="6057599"/>
            <a:ext cx="9881060" cy="600164"/>
            <a:chOff x="24940" y="6181379"/>
            <a:chExt cx="9881060" cy="600164"/>
          </a:xfrm>
        </p:grpSpPr>
        <p:sp>
          <p:nvSpPr>
            <p:cNvPr id="8" name="Rectangle 7"/>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9"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0" name="Image 20"/>
            <p:cNvPicPr>
              <a:picLocks noChangeAspect="1"/>
            </p:cNvPicPr>
            <p:nvPr/>
          </p:nvPicPr>
          <p:blipFill rotWithShape="1">
            <a:blip r:embed="rId4"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2362118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0512" y="152400"/>
            <a:ext cx="8915400" cy="990600"/>
          </a:xfrm>
        </p:spPr>
        <p:txBody>
          <a:bodyPr>
            <a:normAutofit/>
          </a:bodyPr>
          <a:lstStyle/>
          <a:p>
            <a:r>
              <a:rPr lang="fr-FR" sz="4400" cap="small" dirty="0">
                <a:solidFill>
                  <a:srgbClr val="1C90D5"/>
                </a:solidFill>
                <a:latin typeface="+mn-lt"/>
              </a:rPr>
              <a:t>Besoin d’aide ?</a:t>
            </a:r>
          </a:p>
        </p:txBody>
      </p:sp>
      <p:sp>
        <p:nvSpPr>
          <p:cNvPr id="3" name="Espace réservé du contenu 2"/>
          <p:cNvSpPr>
            <a:spLocks noGrp="1"/>
          </p:cNvSpPr>
          <p:nvPr>
            <p:ph sz="quarter" idx="1"/>
          </p:nvPr>
        </p:nvSpPr>
        <p:spPr>
          <a:xfrm>
            <a:off x="495300" y="1219200"/>
            <a:ext cx="9216229" cy="3793976"/>
          </a:xfrm>
        </p:spPr>
        <p:txBody>
          <a:bodyPr>
            <a:normAutofit/>
          </a:bodyPr>
          <a:lstStyle/>
          <a:p>
            <a:pPr algn="just">
              <a:spcBef>
                <a:spcPts val="0"/>
              </a:spcBef>
            </a:pPr>
            <a:r>
              <a:rPr lang="fr-FR" sz="2400" dirty="0" smtClean="0"/>
              <a:t>Vous </a:t>
            </a:r>
            <a:r>
              <a:rPr lang="fr-FR" sz="2400" dirty="0"/>
              <a:t>ne savez pas très bien dans quelles directions orienter vos recherches, quelles ressources utiliser ? Vos mots clés ne donnent rien </a:t>
            </a:r>
            <a:r>
              <a:rPr lang="fr-FR" sz="2400" dirty="0" smtClean="0"/>
              <a:t>?</a:t>
            </a:r>
          </a:p>
          <a:p>
            <a:pPr algn="just">
              <a:spcBef>
                <a:spcPts val="0"/>
              </a:spcBef>
            </a:pPr>
            <a:endParaRPr lang="fr-FR" sz="2400" dirty="0"/>
          </a:p>
          <a:p>
            <a:pPr algn="just">
              <a:spcBef>
                <a:spcPts val="0"/>
              </a:spcBef>
            </a:pPr>
            <a:r>
              <a:rPr lang="fr-FR" sz="2400" dirty="0" smtClean="0"/>
              <a:t>Consultez-nous </a:t>
            </a:r>
            <a:r>
              <a:rPr lang="fr-FR" sz="2400" dirty="0"/>
              <a:t>pour faire le point sur vos recherches : </a:t>
            </a:r>
          </a:p>
          <a:p>
            <a:pPr lvl="1" algn="just" fontAlgn="base">
              <a:spcBef>
                <a:spcPts val="0"/>
              </a:spcBef>
            </a:pPr>
            <a:r>
              <a:rPr lang="fr-FR" sz="2400" dirty="0"/>
              <a:t>par mail : </a:t>
            </a:r>
            <a:r>
              <a:rPr lang="fr-FR" sz="2400" u="sng" dirty="0">
                <a:hlinkClick r:id="rId2"/>
              </a:rPr>
              <a:t>learningcenter@essec.edu</a:t>
            </a:r>
            <a:endParaRPr lang="fr-FR" sz="2400" dirty="0"/>
          </a:p>
          <a:p>
            <a:pPr lvl="1" algn="just" fontAlgn="base">
              <a:spcBef>
                <a:spcPts val="0"/>
              </a:spcBef>
            </a:pPr>
            <a:r>
              <a:rPr lang="fr-FR" sz="2400" dirty="0"/>
              <a:t>par chat aux heures d’ouverture</a:t>
            </a:r>
          </a:p>
          <a:p>
            <a:pPr lvl="1" algn="just" fontAlgn="base">
              <a:spcBef>
                <a:spcPts val="0"/>
              </a:spcBef>
            </a:pPr>
            <a:r>
              <a:rPr lang="fr-FR" sz="2400" dirty="0"/>
              <a:t>téléphone : </a:t>
            </a:r>
            <a:r>
              <a:rPr lang="fr-FR" sz="2400" dirty="0" smtClean="0"/>
              <a:t>01.34.43.28.76.</a:t>
            </a:r>
            <a:endParaRPr lang="fr-FR" sz="2400" dirty="0"/>
          </a:p>
          <a:p>
            <a:pPr lvl="1" algn="just">
              <a:spcBef>
                <a:spcPts val="0"/>
              </a:spcBef>
            </a:pPr>
            <a:r>
              <a:rPr lang="fr-FR" sz="2400" dirty="0" smtClean="0"/>
              <a:t>Le </a:t>
            </a:r>
            <a:r>
              <a:rPr lang="fr-FR" sz="2400" dirty="0"/>
              <a:t>Learning Center est ouvert le samedi </a:t>
            </a:r>
            <a:r>
              <a:rPr lang="fr-FR" sz="2400" dirty="0" smtClean="0"/>
              <a:t>: l’opportunité </a:t>
            </a:r>
            <a:r>
              <a:rPr lang="fr-FR" sz="2400" dirty="0"/>
              <a:t>pour vous de nous rendre visite ! (fermeture fin juillet).</a:t>
            </a:r>
          </a:p>
          <a:p>
            <a:pPr algn="just"/>
            <a:endParaRPr lang="fr-FR" dirty="0"/>
          </a:p>
        </p:txBody>
      </p:sp>
      <p:pic>
        <p:nvPicPr>
          <p:cNvPr id="10" name="Picture 2">
            <a:hlinkClick r:id="" action="ppaction://hlinkshowjump?jump=nextslide"/>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667" t="21023" r="9365" b="21410"/>
          <a:stretch/>
        </p:blipFill>
        <p:spPr bwMode="auto">
          <a:xfrm flipH="1">
            <a:off x="8430698" y="4755093"/>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ulle ronde 10"/>
          <p:cNvSpPr/>
          <p:nvPr/>
        </p:nvSpPr>
        <p:spPr>
          <a:xfrm>
            <a:off x="5850763" y="5013176"/>
            <a:ext cx="2541594" cy="1314865"/>
          </a:xfrm>
          <a:prstGeom prst="wedgeEllipseCallout">
            <a:avLst>
              <a:gd name="adj1" fmla="val 63439"/>
              <a:gd name="adj2" fmla="val -53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lumMod val="50000"/>
                  </a:schemeClr>
                </a:solidFill>
              </a:rPr>
              <a:t>N’hésitez pas, nous sommes là pour ça </a:t>
            </a:r>
            <a:r>
              <a:rPr lang="fr-FR" sz="2000" dirty="0" smtClean="0">
                <a:solidFill>
                  <a:schemeClr val="bg1">
                    <a:lumMod val="50000"/>
                  </a:schemeClr>
                </a:solidFill>
              </a:rPr>
              <a:t>!</a:t>
            </a:r>
            <a:endParaRPr lang="fr-FR" sz="2000" dirty="0">
              <a:solidFill>
                <a:schemeClr val="tx2"/>
              </a:solidFill>
            </a:endParaRPr>
          </a:p>
        </p:txBody>
      </p:sp>
      <p:grpSp>
        <p:nvGrpSpPr>
          <p:cNvPr id="12" name="Groupe 11"/>
          <p:cNvGrpSpPr/>
          <p:nvPr/>
        </p:nvGrpSpPr>
        <p:grpSpPr>
          <a:xfrm>
            <a:off x="34012" y="6057599"/>
            <a:ext cx="9881060" cy="600164"/>
            <a:chOff x="24940" y="6181379"/>
            <a:chExt cx="9881060" cy="600164"/>
          </a:xfrm>
        </p:grpSpPr>
        <p:sp>
          <p:nvSpPr>
            <p:cNvPr id="13" name="Rectangle 12"/>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4"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6" name="Image 20"/>
            <p:cNvPicPr>
              <a:picLocks noChangeAspect="1"/>
            </p:cNvPicPr>
            <p:nvPr/>
          </p:nvPicPr>
          <p:blipFill rotWithShape="1">
            <a:blip r:embed="rId4"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22127696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cap="small" dirty="0">
                <a:solidFill>
                  <a:srgbClr val="1C90D5"/>
                </a:solidFill>
                <a:latin typeface="+mn-lt"/>
              </a:rPr>
              <a:t>Un peu de méthode</a:t>
            </a:r>
          </a:p>
        </p:txBody>
      </p:sp>
      <p:sp>
        <p:nvSpPr>
          <p:cNvPr id="3" name="Espace réservé du contenu 2"/>
          <p:cNvSpPr>
            <a:spLocks noGrp="1"/>
          </p:cNvSpPr>
          <p:nvPr>
            <p:ph sz="quarter" idx="1"/>
          </p:nvPr>
        </p:nvSpPr>
        <p:spPr>
          <a:xfrm>
            <a:off x="385495" y="1419920"/>
            <a:ext cx="9417496" cy="4937760"/>
          </a:xfrm>
        </p:spPr>
        <p:txBody>
          <a:bodyPr>
            <a:noAutofit/>
          </a:bodyPr>
          <a:lstStyle/>
          <a:p>
            <a:pPr algn="just">
              <a:lnSpc>
                <a:spcPct val="300000"/>
              </a:lnSpc>
            </a:pPr>
            <a:r>
              <a:rPr lang="fr-FR" sz="2400" dirty="0"/>
              <a:t>Voici </a:t>
            </a:r>
            <a:r>
              <a:rPr lang="fr-FR" sz="2400" dirty="0" smtClean="0"/>
              <a:t>quelques étapes </a:t>
            </a:r>
            <a:r>
              <a:rPr lang="fr-FR" sz="2400" dirty="0"/>
              <a:t>clés à respecter lors de toute </a:t>
            </a:r>
            <a:r>
              <a:rPr lang="fr-FR" sz="2400" dirty="0" smtClean="0"/>
              <a:t>recherche : </a:t>
            </a:r>
            <a:endParaRPr lang="fr-FR" sz="2400" dirty="0"/>
          </a:p>
          <a:p>
            <a:pPr marL="342900" indent="-342900" algn="just">
              <a:buAutoNum type="arabicPeriod"/>
            </a:pPr>
            <a:r>
              <a:rPr lang="fr-FR" sz="2400" dirty="0"/>
              <a:t>La délimitation du sujet</a:t>
            </a:r>
          </a:p>
          <a:p>
            <a:pPr marL="342900" indent="-342900" algn="just">
              <a:buAutoNum type="arabicPeriod"/>
            </a:pPr>
            <a:r>
              <a:rPr lang="fr-FR" sz="2400" dirty="0"/>
              <a:t>Le choix des mots-clés à utiliser</a:t>
            </a:r>
          </a:p>
          <a:p>
            <a:pPr marL="342900" indent="-342900" algn="just">
              <a:buAutoNum type="arabicPeriod"/>
            </a:pPr>
            <a:r>
              <a:rPr lang="fr-FR" sz="2400" dirty="0"/>
              <a:t>Le choix et l’interrogation des ressources à </a:t>
            </a:r>
            <a:r>
              <a:rPr lang="fr-FR" sz="2400" dirty="0" smtClean="0"/>
              <a:t>utiliser</a:t>
            </a:r>
            <a:endParaRPr lang="fr-FR" sz="2400" dirty="0"/>
          </a:p>
          <a:p>
            <a:pPr marL="342900" indent="-342900" algn="just">
              <a:buAutoNum type="arabicPeriod"/>
            </a:pPr>
            <a:r>
              <a:rPr lang="fr-FR" sz="2400" dirty="0"/>
              <a:t>L’évaluation et la capitalisation de vos </a:t>
            </a:r>
            <a:r>
              <a:rPr lang="fr-FR" sz="2400" dirty="0" smtClean="0"/>
              <a:t>résultats</a:t>
            </a:r>
          </a:p>
          <a:p>
            <a:pPr marL="342900" indent="-342900" algn="just">
              <a:buAutoNum type="arabicPeriod"/>
            </a:pPr>
            <a:endParaRPr lang="fr-FR" sz="2400" dirty="0"/>
          </a:p>
          <a:p>
            <a:pPr marL="0" indent="0" algn="just">
              <a:buNone/>
            </a:pPr>
            <a:r>
              <a:rPr lang="fr-FR" sz="2400" dirty="0" smtClean="0"/>
              <a:t>Les détails dans </a:t>
            </a:r>
            <a:r>
              <a:rPr lang="fr-FR" sz="2400" dirty="0">
                <a:hlinkClick r:id="rId2"/>
              </a:rPr>
              <a:t>ce petit </a:t>
            </a:r>
            <a:r>
              <a:rPr lang="fr-FR" sz="2400" dirty="0" smtClean="0">
                <a:hlinkClick r:id="rId2"/>
              </a:rPr>
              <a:t>guide</a:t>
            </a:r>
            <a:r>
              <a:rPr lang="fr-FR" sz="2400" dirty="0" smtClean="0"/>
              <a:t>. </a:t>
            </a:r>
            <a:r>
              <a:rPr lang="fr-FR" sz="2400" dirty="0"/>
              <a:t>N’hésitez pas à le consulter </a:t>
            </a:r>
            <a:r>
              <a:rPr lang="fr-FR" sz="2400" dirty="0" smtClean="0"/>
              <a:t>!</a:t>
            </a:r>
            <a:endParaRPr lang="fr-FR" sz="2400" dirty="0"/>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667" t="21023" r="9365" b="21410"/>
          <a:stretch/>
        </p:blipFill>
        <p:spPr bwMode="auto">
          <a:xfrm flipH="1">
            <a:off x="8439279" y="382844"/>
            <a:ext cx="1466721"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ulle ronde 5"/>
          <p:cNvSpPr/>
          <p:nvPr/>
        </p:nvSpPr>
        <p:spPr>
          <a:xfrm>
            <a:off x="6105128" y="260648"/>
            <a:ext cx="2136237" cy="1224136"/>
          </a:xfrm>
          <a:prstGeom prst="wedgeEllipseCallout">
            <a:avLst>
              <a:gd name="adj1" fmla="val 72087"/>
              <a:gd name="adj2" fmla="val 131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lumMod val="50000"/>
                  </a:schemeClr>
                </a:solidFill>
              </a:rPr>
              <a:t>Méthode = efficacité !</a:t>
            </a:r>
          </a:p>
        </p:txBody>
      </p:sp>
      <p:grpSp>
        <p:nvGrpSpPr>
          <p:cNvPr id="10" name="Groupe 9"/>
          <p:cNvGrpSpPr/>
          <p:nvPr/>
        </p:nvGrpSpPr>
        <p:grpSpPr>
          <a:xfrm>
            <a:off x="34012" y="6057599"/>
            <a:ext cx="9881060" cy="600164"/>
            <a:chOff x="24940" y="6181379"/>
            <a:chExt cx="9881060" cy="600164"/>
          </a:xfrm>
        </p:grpSpPr>
        <p:sp>
          <p:nvSpPr>
            <p:cNvPr id="11" name="Rectangle 10"/>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2"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3" name="Image 20"/>
            <p:cNvPicPr>
              <a:picLocks noChangeAspect="1"/>
            </p:cNvPicPr>
            <p:nvPr/>
          </p:nvPicPr>
          <p:blipFill rotWithShape="1">
            <a:blip r:embed="rId4"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14109200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1C90D5"/>
                </a:solidFill>
                <a:latin typeface="+mn-lt"/>
              </a:rPr>
              <a:t>Exemple de recherche</a:t>
            </a:r>
            <a:endParaRPr lang="fr-FR" sz="3600" dirty="0">
              <a:solidFill>
                <a:srgbClr val="1C90D5"/>
              </a:solidFill>
              <a:latin typeface="+mn-lt"/>
            </a:endParaRPr>
          </a:p>
        </p:txBody>
      </p:sp>
      <p:sp>
        <p:nvSpPr>
          <p:cNvPr id="5" name="Espace réservé du contenu 4"/>
          <p:cNvSpPr>
            <a:spLocks noGrp="1"/>
          </p:cNvSpPr>
          <p:nvPr>
            <p:ph sz="quarter" idx="1"/>
          </p:nvPr>
        </p:nvSpPr>
        <p:spPr>
          <a:xfrm>
            <a:off x="506506" y="1844824"/>
            <a:ext cx="8915400" cy="2713856"/>
          </a:xfrm>
        </p:spPr>
        <p:txBody>
          <a:bodyPr>
            <a:normAutofit/>
          </a:bodyPr>
          <a:lstStyle/>
          <a:p>
            <a:pPr algn="just"/>
            <a:r>
              <a:rPr lang="fr-FR" sz="2400" dirty="0" smtClean="0"/>
              <a:t>Nous donnerons des exemples de résultats obtenus sur différentes ressources à partir d’une même recherche :</a:t>
            </a:r>
          </a:p>
          <a:p>
            <a:endParaRPr lang="fr-FR" dirty="0" smtClean="0"/>
          </a:p>
          <a:p>
            <a:pPr algn="ctr"/>
            <a:r>
              <a:rPr lang="fr-FR" sz="3200" i="1" dirty="0" smtClean="0"/>
              <a:t>La stratégie digitale de l’industrie pharmaceutique</a:t>
            </a:r>
          </a:p>
          <a:p>
            <a:endParaRPr lang="fr-FR" dirty="0"/>
          </a:p>
        </p:txBody>
      </p:sp>
      <p:grpSp>
        <p:nvGrpSpPr>
          <p:cNvPr id="9" name="Groupe 8"/>
          <p:cNvGrpSpPr/>
          <p:nvPr/>
        </p:nvGrpSpPr>
        <p:grpSpPr>
          <a:xfrm>
            <a:off x="34012" y="6057599"/>
            <a:ext cx="9881060" cy="600164"/>
            <a:chOff x="24940" y="6181379"/>
            <a:chExt cx="9881060" cy="600164"/>
          </a:xfrm>
        </p:grpSpPr>
        <p:sp>
          <p:nvSpPr>
            <p:cNvPr id="10" name="Rectangle 9"/>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4"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5" name="Image 20"/>
            <p:cNvPicPr>
              <a:picLocks noChangeAspect="1"/>
            </p:cNvPicPr>
            <p:nvPr/>
          </p:nvPicPr>
          <p:blipFill rotWithShape="1">
            <a:blip r:embed="rId2"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89642059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3600" dirty="0" smtClean="0">
                <a:solidFill>
                  <a:srgbClr val="1C90D5"/>
                </a:solidFill>
                <a:latin typeface="+mn-lt"/>
              </a:rPr>
              <a:t>Définir les mots-clés</a:t>
            </a:r>
            <a:endParaRPr lang="fr-FR" sz="3600" dirty="0">
              <a:solidFill>
                <a:srgbClr val="1C90D5"/>
              </a:solidFill>
              <a:latin typeface="+mn-lt"/>
            </a:endParaRPr>
          </a:p>
        </p:txBody>
      </p:sp>
      <p:sp>
        <p:nvSpPr>
          <p:cNvPr id="6" name="Espace réservé du contenu 5"/>
          <p:cNvSpPr>
            <a:spLocks noGrp="1"/>
          </p:cNvSpPr>
          <p:nvPr>
            <p:ph sz="quarter" idx="1"/>
          </p:nvPr>
        </p:nvSpPr>
        <p:spPr>
          <a:xfrm>
            <a:off x="516842" y="1484784"/>
            <a:ext cx="8915400" cy="2862322"/>
          </a:xfrm>
          <a:prstGeom prst="rect">
            <a:avLst/>
          </a:prstGeom>
        </p:spPr>
        <p:txBody>
          <a:bodyPr wrap="square">
            <a:spAutoFit/>
          </a:bodyPr>
          <a:lstStyle/>
          <a:p>
            <a:pPr algn="just"/>
            <a:r>
              <a:rPr lang="fr-FR" sz="2400" dirty="0" smtClean="0">
                <a:sym typeface="Wingdings" pitchFamily="2" charset="2"/>
              </a:rPr>
              <a:t>Mots-clés </a:t>
            </a:r>
            <a:r>
              <a:rPr lang="fr-FR" sz="2400" dirty="0">
                <a:sym typeface="Wingdings" pitchFamily="2" charset="2"/>
              </a:rPr>
              <a:t>possibles (</a:t>
            </a:r>
            <a:r>
              <a:rPr lang="fr-FR" sz="2400" u="sng" dirty="0">
                <a:sym typeface="Wingdings" pitchFamily="2" charset="2"/>
              </a:rPr>
              <a:t>français et anglais</a:t>
            </a:r>
            <a:r>
              <a:rPr lang="fr-FR" sz="2400" dirty="0">
                <a:sym typeface="Wingdings" pitchFamily="2" charset="2"/>
              </a:rPr>
              <a:t>) </a:t>
            </a:r>
            <a:r>
              <a:rPr lang="fr-FR" sz="2400" i="1" dirty="0" smtClean="0">
                <a:sym typeface="Wingdings" pitchFamily="2" charset="2"/>
              </a:rPr>
              <a:t>: Internet </a:t>
            </a:r>
            <a:r>
              <a:rPr lang="fr-FR" sz="2400" i="1" dirty="0">
                <a:sym typeface="Wingdings" pitchFamily="2" charset="2"/>
              </a:rPr>
              <a:t>marketing, marketing en ligne, marketing digital, digital </a:t>
            </a:r>
            <a:r>
              <a:rPr lang="fr-FR" sz="2400" i="1" dirty="0" smtClean="0">
                <a:sym typeface="Wingdings" pitchFamily="2" charset="2"/>
              </a:rPr>
              <a:t>marketing </a:t>
            </a:r>
            <a:r>
              <a:rPr lang="fr-FR" sz="2400" i="1" dirty="0">
                <a:sym typeface="Wingdings" pitchFamily="2" charset="2"/>
              </a:rPr>
              <a:t>et toutes les déclinaisons de pharmacie, </a:t>
            </a:r>
            <a:r>
              <a:rPr lang="fr-FR" sz="2400" i="1" dirty="0" err="1" smtClean="0">
                <a:sym typeface="Wingdings" pitchFamily="2" charset="2"/>
              </a:rPr>
              <a:t>pharmacy</a:t>
            </a:r>
            <a:endParaRPr lang="fr-FR" sz="2400" i="1" dirty="0" smtClean="0">
              <a:sym typeface="Wingdings" pitchFamily="2" charset="2"/>
            </a:endParaRPr>
          </a:p>
          <a:p>
            <a:pPr algn="just"/>
            <a:endParaRPr lang="fr-FR" sz="2000" dirty="0">
              <a:sym typeface="Wingdings" pitchFamily="2" charset="2"/>
            </a:endParaRPr>
          </a:p>
          <a:p>
            <a:pPr algn="just"/>
            <a:r>
              <a:rPr lang="fr-FR" sz="2400" dirty="0" smtClean="0">
                <a:sym typeface="Wingdings" pitchFamily="2" charset="2"/>
              </a:rPr>
              <a:t>Eviter </a:t>
            </a:r>
            <a:r>
              <a:rPr lang="fr-FR" sz="2400" dirty="0">
                <a:sym typeface="Wingdings" pitchFamily="2" charset="2"/>
              </a:rPr>
              <a:t>d’utiliser </a:t>
            </a:r>
            <a:r>
              <a:rPr lang="fr-FR" sz="2400" i="1" dirty="0">
                <a:sym typeface="Wingdings" pitchFamily="2" charset="2"/>
              </a:rPr>
              <a:t>‘stratégie’ </a:t>
            </a:r>
            <a:r>
              <a:rPr lang="fr-FR" sz="2400" i="1" dirty="0" smtClean="0">
                <a:sym typeface="Wingdings" pitchFamily="2" charset="2"/>
              </a:rPr>
              <a:t>: </a:t>
            </a:r>
            <a:r>
              <a:rPr lang="fr-FR" sz="2400" dirty="0" smtClean="0">
                <a:sym typeface="Wingdings" pitchFamily="2" charset="2"/>
              </a:rPr>
              <a:t>c’est </a:t>
            </a:r>
            <a:r>
              <a:rPr lang="fr-FR" sz="2400" dirty="0">
                <a:sym typeface="Wingdings" pitchFamily="2" charset="2"/>
              </a:rPr>
              <a:t>un exemple typique de mot-vide car un article peut très bien traiter de stratégie digitale sans que le terme soit </a:t>
            </a:r>
            <a:r>
              <a:rPr lang="fr-FR" sz="2400" dirty="0" smtClean="0">
                <a:sym typeface="Wingdings" pitchFamily="2" charset="2"/>
              </a:rPr>
              <a:t>présent</a:t>
            </a:r>
            <a:endParaRPr lang="fr-FR" sz="2400" dirty="0"/>
          </a:p>
        </p:txBody>
      </p:sp>
      <p:pic>
        <p:nvPicPr>
          <p:cNvPr id="7" name="Picture 2">
            <a:hlinkClick r:id="" action="ppaction://hlinkshowjump?jump=nextslide"/>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flipH="1">
            <a:off x="7172174" y="4533545"/>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ulle ronde 7"/>
          <p:cNvSpPr/>
          <p:nvPr/>
        </p:nvSpPr>
        <p:spPr>
          <a:xfrm>
            <a:off x="4675897" y="4437112"/>
            <a:ext cx="2496277" cy="1505177"/>
          </a:xfrm>
          <a:prstGeom prst="wedgeEllipseCallout">
            <a:avLst>
              <a:gd name="adj1" fmla="val 57650"/>
              <a:gd name="adj2" fmla="val 84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lumMod val="50000"/>
                  </a:schemeClr>
                </a:solidFill>
              </a:rPr>
              <a:t>Une astuce à la page suivante !</a:t>
            </a:r>
            <a:endParaRPr lang="fr-FR" sz="2000" dirty="0">
              <a:solidFill>
                <a:schemeClr val="tx2"/>
              </a:solidFill>
            </a:endParaRPr>
          </a:p>
        </p:txBody>
      </p:sp>
      <p:grpSp>
        <p:nvGrpSpPr>
          <p:cNvPr id="10" name="Groupe 9"/>
          <p:cNvGrpSpPr/>
          <p:nvPr/>
        </p:nvGrpSpPr>
        <p:grpSpPr>
          <a:xfrm>
            <a:off x="34012" y="6057599"/>
            <a:ext cx="9881060" cy="600164"/>
            <a:chOff x="24940" y="6181379"/>
            <a:chExt cx="9881060" cy="600164"/>
          </a:xfrm>
        </p:grpSpPr>
        <p:sp>
          <p:nvSpPr>
            <p:cNvPr id="12" name="Rectangle 11"/>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3"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7" name="Image 20"/>
            <p:cNvPicPr>
              <a:picLocks noChangeAspect="1"/>
            </p:cNvPicPr>
            <p:nvPr/>
          </p:nvPicPr>
          <p:blipFill rotWithShape="1">
            <a:blip r:embed="rId3"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86357140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hlinkClick r:id="" action="ppaction://hlinkshowjump?jump=nextslide"/>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flipH="1">
            <a:off x="7618667" y="4077072"/>
            <a:ext cx="2259477" cy="225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ulle ronde 7"/>
          <p:cNvSpPr/>
          <p:nvPr/>
        </p:nvSpPr>
        <p:spPr>
          <a:xfrm>
            <a:off x="1352601" y="476672"/>
            <a:ext cx="6688448" cy="4908065"/>
          </a:xfrm>
          <a:prstGeom prst="wedgeEllipseCallout">
            <a:avLst>
              <a:gd name="adj1" fmla="val 48106"/>
              <a:gd name="adj2" fmla="val 407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solidFill>
                  <a:schemeClr val="bg1">
                    <a:lumMod val="50000"/>
                  </a:schemeClr>
                </a:solidFill>
              </a:rPr>
              <a:t>En tapant </a:t>
            </a:r>
            <a:r>
              <a:rPr lang="fr-FR" sz="3200" b="1" i="1" dirty="0" smtClean="0">
                <a:solidFill>
                  <a:schemeClr val="bg1">
                    <a:lumMod val="50000"/>
                  </a:schemeClr>
                </a:solidFill>
              </a:rPr>
              <a:t>pharma* </a:t>
            </a:r>
            <a:r>
              <a:rPr lang="fr-FR" sz="3200" b="1" dirty="0" smtClean="0">
                <a:solidFill>
                  <a:schemeClr val="bg1">
                    <a:lumMod val="50000"/>
                  </a:schemeClr>
                </a:solidFill>
              </a:rPr>
              <a:t>vous obtiendrez des résultats avec pharmacie, pharmacy, pharmaceutical etc.</a:t>
            </a:r>
            <a:endParaRPr lang="fr-FR" sz="3200" b="1" dirty="0">
              <a:solidFill>
                <a:schemeClr val="bg1">
                  <a:lumMod val="50000"/>
                </a:schemeClr>
              </a:solidFill>
            </a:endParaRPr>
          </a:p>
        </p:txBody>
      </p:sp>
      <p:grpSp>
        <p:nvGrpSpPr>
          <p:cNvPr id="11" name="Groupe 10"/>
          <p:cNvGrpSpPr/>
          <p:nvPr/>
        </p:nvGrpSpPr>
        <p:grpSpPr>
          <a:xfrm>
            <a:off x="34012" y="6057599"/>
            <a:ext cx="9881060" cy="600164"/>
            <a:chOff x="24940" y="6181379"/>
            <a:chExt cx="9881060" cy="600164"/>
          </a:xfrm>
        </p:grpSpPr>
        <p:sp>
          <p:nvSpPr>
            <p:cNvPr id="12" name="Rectangle 11"/>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3"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4" name="Image 20"/>
            <p:cNvPicPr>
              <a:picLocks noChangeAspect="1"/>
            </p:cNvPicPr>
            <p:nvPr/>
          </p:nvPicPr>
          <p:blipFill rotWithShape="1">
            <a:blip r:embed="rId3"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20366001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sz="4400" cap="small" dirty="0" smtClean="0">
                <a:solidFill>
                  <a:srgbClr val="1C90D5"/>
                </a:solidFill>
                <a:latin typeface="+mn-lt"/>
              </a:rPr>
              <a:t>Les ressources en ligne</a:t>
            </a:r>
            <a:endParaRPr lang="fr-FR" sz="4400" cap="small" dirty="0">
              <a:solidFill>
                <a:srgbClr val="1C90D5"/>
              </a:solidFill>
              <a:latin typeface="+mn-lt"/>
            </a:endParaRPr>
          </a:p>
        </p:txBody>
      </p:sp>
      <p:pic>
        <p:nvPicPr>
          <p:cNvPr id="9" name="Picture 2">
            <a:hlinkClick r:id="" action="ppaction://hlinkshowjump?jump=nextslide"/>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667" t="21023" r="9365" b="21410"/>
          <a:stretch/>
        </p:blipFill>
        <p:spPr bwMode="auto">
          <a:xfrm flipH="1">
            <a:off x="7618667" y="4077072"/>
            <a:ext cx="2259477" cy="225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Bulle ronde 4"/>
          <p:cNvSpPr/>
          <p:nvPr/>
        </p:nvSpPr>
        <p:spPr>
          <a:xfrm>
            <a:off x="1496616" y="1268760"/>
            <a:ext cx="6441946" cy="4320480"/>
          </a:xfrm>
          <a:prstGeom prst="wedgeEllipseCallout">
            <a:avLst>
              <a:gd name="adj1" fmla="val 53345"/>
              <a:gd name="adj2" fmla="val 4087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solidFill>
                  <a:schemeClr val="bg1">
                    <a:lumMod val="50000"/>
                  </a:schemeClr>
                </a:solidFill>
              </a:rPr>
              <a:t>Quelle(s) ressource(s) choisir et pourquoi ?</a:t>
            </a:r>
          </a:p>
          <a:p>
            <a:pPr algn="ctr"/>
            <a:r>
              <a:rPr lang="fr-FR" sz="3600" dirty="0" smtClean="0">
                <a:solidFill>
                  <a:schemeClr val="bg1">
                    <a:lumMod val="50000"/>
                  </a:schemeClr>
                </a:solidFill>
              </a:rPr>
              <a:t>Suivez moi, vous saurez tout !</a:t>
            </a:r>
            <a:endParaRPr lang="fr-FR" sz="3600" dirty="0">
              <a:solidFill>
                <a:schemeClr val="bg1">
                  <a:lumMod val="50000"/>
                </a:schemeClr>
              </a:solidFill>
            </a:endParaRPr>
          </a:p>
        </p:txBody>
      </p:sp>
      <p:grpSp>
        <p:nvGrpSpPr>
          <p:cNvPr id="10" name="Groupe 9"/>
          <p:cNvGrpSpPr/>
          <p:nvPr/>
        </p:nvGrpSpPr>
        <p:grpSpPr>
          <a:xfrm>
            <a:off x="34012" y="6057599"/>
            <a:ext cx="9881060" cy="600164"/>
            <a:chOff x="24940" y="6181379"/>
            <a:chExt cx="9881060" cy="600164"/>
          </a:xfrm>
        </p:grpSpPr>
        <p:sp>
          <p:nvSpPr>
            <p:cNvPr id="11" name="Rectangle 10"/>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2"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3" name="Image 20"/>
            <p:cNvPicPr>
              <a:picLocks noChangeAspect="1"/>
            </p:cNvPicPr>
            <p:nvPr/>
          </p:nvPicPr>
          <p:blipFill rotWithShape="1">
            <a:blip r:embed="rId3"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88823948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1C90D5"/>
                </a:solidFill>
                <a:latin typeface="+mn-lt"/>
              </a:rPr>
              <a:t>Les livres et les Ebooks</a:t>
            </a:r>
          </a:p>
        </p:txBody>
      </p:sp>
      <p:sp>
        <p:nvSpPr>
          <p:cNvPr id="3" name="Espace réservé du contenu 2"/>
          <p:cNvSpPr>
            <a:spLocks noGrp="1"/>
          </p:cNvSpPr>
          <p:nvPr>
            <p:ph sz="quarter" idx="1"/>
          </p:nvPr>
        </p:nvSpPr>
        <p:spPr>
          <a:xfrm>
            <a:off x="495300" y="1340768"/>
            <a:ext cx="8915400" cy="4816192"/>
          </a:xfrm>
        </p:spPr>
        <p:txBody>
          <a:bodyPr/>
          <a:lstStyle/>
          <a:p>
            <a:r>
              <a:rPr lang="fr-FR" sz="2400" dirty="0" smtClean="0"/>
              <a:t>Si </a:t>
            </a:r>
            <a:r>
              <a:rPr lang="fr-FR" sz="2400" dirty="0"/>
              <a:t>vous êtes en stage vous n’avez pas forcément la possibilité de venir emprunter les livres du Learning Center : pensez aux Ebooks accessibles via Ebsco ebooks collection ! </a:t>
            </a:r>
            <a:endParaRPr lang="fr-FR" sz="2400" dirty="0" smtClean="0"/>
          </a:p>
          <a:p>
            <a:endParaRPr lang="fr-FR" sz="2000" dirty="0" smtClean="0"/>
          </a:p>
          <a:p>
            <a:r>
              <a:rPr lang="fr-FR" sz="2400" dirty="0" smtClean="0"/>
              <a:t>Ce </a:t>
            </a:r>
            <a:r>
              <a:rPr lang="fr-FR" sz="2400" dirty="0"/>
              <a:t>sont quelque </a:t>
            </a:r>
            <a:r>
              <a:rPr lang="fr-FR" sz="2400" b="1" dirty="0"/>
              <a:t>450 livres accessibles </a:t>
            </a:r>
            <a:r>
              <a:rPr lang="fr-FR" sz="2400" dirty="0"/>
              <a:t>en lecture à l’écran, ou en téléchargement </a:t>
            </a:r>
            <a:r>
              <a:rPr lang="fr-FR" sz="2400" dirty="0" smtClean="0"/>
              <a:t>temporaire</a:t>
            </a:r>
            <a:endParaRPr lang="fr-FR" sz="2400" dirty="0"/>
          </a:p>
          <a:p>
            <a:endParaRPr lang="fr-FR" dirty="0"/>
          </a:p>
        </p:txBody>
      </p:sp>
      <p:pic>
        <p:nvPicPr>
          <p:cNvPr id="174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666" t="18624" r="11508" b="21552"/>
          <a:stretch/>
        </p:blipFill>
        <p:spPr bwMode="auto">
          <a:xfrm>
            <a:off x="1424608" y="3775680"/>
            <a:ext cx="2261787" cy="2207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 action="ppaction://hlinkshowjump?jump=nextslide"/>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667" t="21023" r="9365" b="21410"/>
          <a:stretch/>
        </p:blipFill>
        <p:spPr bwMode="auto">
          <a:xfrm flipH="1">
            <a:off x="8121352" y="4723308"/>
            <a:ext cx="1447446" cy="144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ulle ronde 5"/>
          <p:cNvSpPr/>
          <p:nvPr/>
        </p:nvSpPr>
        <p:spPr>
          <a:xfrm>
            <a:off x="4736976" y="4137099"/>
            <a:ext cx="2496277" cy="1505177"/>
          </a:xfrm>
          <a:prstGeom prst="wedgeEllipseCallout">
            <a:avLst>
              <a:gd name="adj1" fmla="val 87199"/>
              <a:gd name="adj2" fmla="val 420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bg1">
                    <a:lumMod val="50000"/>
                  </a:schemeClr>
                </a:solidFill>
              </a:rPr>
              <a:t>Pour accéder à nos </a:t>
            </a:r>
            <a:r>
              <a:rPr lang="fr-FR" sz="2000" dirty="0" err="1" smtClean="0">
                <a:solidFill>
                  <a:schemeClr val="bg1">
                    <a:lumMod val="50000"/>
                  </a:schemeClr>
                </a:solidFill>
              </a:rPr>
              <a:t>Ebooks</a:t>
            </a:r>
            <a:r>
              <a:rPr lang="fr-FR" sz="2000" dirty="0" smtClean="0">
                <a:solidFill>
                  <a:schemeClr val="bg1">
                    <a:lumMod val="50000"/>
                  </a:schemeClr>
                </a:solidFill>
              </a:rPr>
              <a:t> cliquez </a:t>
            </a:r>
            <a:r>
              <a:rPr lang="fr-FR" sz="2000" u="sng" dirty="0" smtClean="0">
                <a:hlinkClick r:id="rId5"/>
              </a:rPr>
              <a:t>ici</a:t>
            </a:r>
            <a:r>
              <a:rPr lang="fr-FR" sz="2000" dirty="0">
                <a:hlinkClick r:id="rId6"/>
              </a:rPr>
              <a:t>.</a:t>
            </a:r>
            <a:endParaRPr lang="fr-FR" sz="2000" dirty="0">
              <a:solidFill>
                <a:schemeClr val="tx2"/>
              </a:solidFill>
            </a:endParaRPr>
          </a:p>
        </p:txBody>
      </p:sp>
      <p:grpSp>
        <p:nvGrpSpPr>
          <p:cNvPr id="12" name="Groupe 11"/>
          <p:cNvGrpSpPr/>
          <p:nvPr/>
        </p:nvGrpSpPr>
        <p:grpSpPr>
          <a:xfrm>
            <a:off x="34012" y="6057599"/>
            <a:ext cx="9881060" cy="600164"/>
            <a:chOff x="24940" y="6181379"/>
            <a:chExt cx="9881060" cy="600164"/>
          </a:xfrm>
        </p:grpSpPr>
        <p:sp>
          <p:nvSpPr>
            <p:cNvPr id="13" name="Rectangle 12"/>
            <p:cNvSpPr/>
            <p:nvPr/>
          </p:nvSpPr>
          <p:spPr>
            <a:xfrm>
              <a:off x="27644" y="6181379"/>
              <a:ext cx="4639181" cy="600164"/>
            </a:xfrm>
            <a:prstGeom prst="rect">
              <a:avLst/>
            </a:prstGeom>
            <a:ln>
              <a:noFill/>
            </a:ln>
          </p:spPr>
          <p:txBody>
            <a:bodyPr wrap="square">
              <a:spAutoFit/>
            </a:bodyPr>
            <a:lstStyle/>
            <a:p>
              <a:pPr algn="ctr">
                <a:spcAft>
                  <a:spcPts val="600"/>
                </a:spcAft>
              </a:pPr>
              <a:r>
                <a:rPr lang="fr-FR" sz="1400" i="1" dirty="0" smtClean="0">
                  <a:solidFill>
                    <a:srgbClr val="1C90D5"/>
                  </a:solidFill>
                  <a:latin typeface="Arial" charset="0"/>
                  <a:cs typeface="Arial" charset="0"/>
                  <a:sym typeface="Arial" charset="0"/>
                </a:rPr>
                <a:t>http://learningcenter.essec.fr</a:t>
              </a:r>
              <a:endParaRPr lang="fr-FR" sz="1400" dirty="0" smtClean="0">
                <a:solidFill>
                  <a:srgbClr val="1C90D5"/>
                </a:solidFill>
                <a:latin typeface="Arial"/>
                <a:ea typeface="Cambria"/>
                <a:cs typeface="Cambria"/>
                <a:sym typeface="Cambria"/>
              </a:endParaRPr>
            </a:p>
            <a:p>
              <a:pPr lvl="0" algn="ctr">
                <a:spcAft>
                  <a:spcPts val="600"/>
                </a:spcAft>
              </a:pPr>
              <a:r>
                <a:rPr lang="fr-FR" sz="1400" dirty="0" smtClean="0">
                  <a:latin typeface="Arial"/>
                  <a:ea typeface="Cambria"/>
                  <a:cs typeface="Cambria"/>
                  <a:sym typeface="Cambria"/>
                </a:rPr>
                <a:t>Learning Center</a:t>
              </a:r>
              <a:endParaRPr lang="fr-FR" sz="1400" dirty="0">
                <a:latin typeface="Arial"/>
                <a:ea typeface="Cambria"/>
                <a:cs typeface="Cambria"/>
                <a:sym typeface="Cambria"/>
              </a:endParaRPr>
            </a:p>
          </p:txBody>
        </p:sp>
        <p:cxnSp>
          <p:nvCxnSpPr>
            <p:cNvPr id="14" name="Connecteur droit 10"/>
            <p:cNvCxnSpPr/>
            <p:nvPr/>
          </p:nvCxnSpPr>
          <p:spPr bwMode="auto">
            <a:xfrm flipV="1">
              <a:off x="24940" y="6481460"/>
              <a:ext cx="9881060" cy="1"/>
            </a:xfrm>
            <a:prstGeom prst="line">
              <a:avLst/>
            </a:prstGeom>
            <a:noFill/>
            <a:ln w="19050" cap="flat" cmpd="sng" algn="ctr">
              <a:solidFill>
                <a:srgbClr val="1C90D5"/>
              </a:solidFill>
              <a:prstDash val="solid"/>
            </a:ln>
            <a:effectLst/>
          </p:spPr>
        </p:cxnSp>
        <p:pic>
          <p:nvPicPr>
            <p:cNvPr id="15" name="Image 20"/>
            <p:cNvPicPr>
              <a:picLocks noChangeAspect="1"/>
            </p:cNvPicPr>
            <p:nvPr/>
          </p:nvPicPr>
          <p:blipFill rotWithShape="1">
            <a:blip r:embed="rId7" cstate="print">
              <a:extLst>
                <a:ext uri="{28A0092B-C50C-407E-A947-70E740481C1C}">
                  <a14:useLocalDpi xmlns:a14="http://schemas.microsoft.com/office/drawing/2010/main" val="0"/>
                </a:ext>
              </a:extLst>
            </a:blip>
            <a:srcRect l="-27150" r="-31670"/>
            <a:stretch/>
          </p:blipFill>
          <p:spPr>
            <a:xfrm>
              <a:off x="376423" y="6289084"/>
              <a:ext cx="543826" cy="475666"/>
            </a:xfrm>
            <a:prstGeom prst="rect">
              <a:avLst/>
            </a:prstGeom>
            <a:solidFill>
              <a:schemeClr val="bg1"/>
            </a:solidFill>
          </p:spPr>
        </p:pic>
      </p:grpSp>
    </p:spTree>
    <p:extLst>
      <p:ext uri="{BB962C8B-B14F-4D97-AF65-F5344CB8AC3E}">
        <p14:creationId xmlns:p14="http://schemas.microsoft.com/office/powerpoint/2010/main" val="324763765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Personnalisé 2">
      <a:dk1>
        <a:sysClr val="windowText" lastClr="000000"/>
      </a:dk1>
      <a:lt1>
        <a:srgbClr val="FFFFFF"/>
      </a:lt1>
      <a:dk2>
        <a:srgbClr val="464653"/>
      </a:dk2>
      <a:lt2>
        <a:srgbClr val="DDE9EC"/>
      </a:lt2>
      <a:accent1>
        <a:srgbClr val="14689C"/>
      </a:accent1>
      <a:accent2>
        <a:srgbClr val="9FB8CD"/>
      </a:accent2>
      <a:accent3>
        <a:srgbClr val="638BAD"/>
      </a:accent3>
      <a:accent4>
        <a:srgbClr val="1C90D5"/>
      </a:accent4>
      <a:accent5>
        <a:srgbClr val="B88472"/>
      </a:accent5>
      <a:accent6>
        <a:srgbClr val="8E736A"/>
      </a:accent6>
      <a:hlink>
        <a:srgbClr val="000000"/>
      </a:hlink>
      <a:folHlink>
        <a:srgbClr val="0D486A"/>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1347</TotalTime>
  <Words>1597</Words>
  <Application>Microsoft Office PowerPoint</Application>
  <PresentationFormat>Format A4 (210 x 297 mm)</PresentationFormat>
  <Paragraphs>243</Paragraphs>
  <Slides>30</Slides>
  <Notes>3</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Origine</vt:lpstr>
      <vt:lpstr>Présentation PowerPoint</vt:lpstr>
      <vt:lpstr>Sommaire</vt:lpstr>
      <vt:lpstr>Revue de littérature ?</vt:lpstr>
      <vt:lpstr>Un peu de méthode</vt:lpstr>
      <vt:lpstr>Exemple de recherche</vt:lpstr>
      <vt:lpstr>Définir les mots-clés</vt:lpstr>
      <vt:lpstr>Présentation PowerPoint</vt:lpstr>
      <vt:lpstr>Les ressources en ligne</vt:lpstr>
      <vt:lpstr>Les livres et les Ebooks</vt:lpstr>
      <vt:lpstr>Les articles de presse</vt:lpstr>
      <vt:lpstr>Descriptif des ressources</vt:lpstr>
      <vt:lpstr>La presse académique</vt:lpstr>
      <vt:lpstr>Business Source Complete</vt:lpstr>
      <vt:lpstr>Présentation PowerPoint</vt:lpstr>
      <vt:lpstr>Google Scholar Inside</vt:lpstr>
      <vt:lpstr>Cairn</vt:lpstr>
      <vt:lpstr>Science Direct</vt:lpstr>
      <vt:lpstr>La presse professionnelle et sectorielle</vt:lpstr>
      <vt:lpstr>Delphes</vt:lpstr>
      <vt:lpstr>Présentation PowerPoint</vt:lpstr>
      <vt:lpstr>Factiva</vt:lpstr>
      <vt:lpstr>Factiva</vt:lpstr>
      <vt:lpstr>Factiva</vt:lpstr>
      <vt:lpstr>Business Source Complete</vt:lpstr>
      <vt:lpstr>Vous recherchez un article précis ?</vt:lpstr>
      <vt:lpstr>La recherche sur Internet</vt:lpstr>
      <vt:lpstr>Et si vous ne trouvez rien ?</vt:lpstr>
      <vt:lpstr>Votre bibliographie</vt:lpstr>
      <vt:lpstr>Le respect du droit d’auteur</vt:lpstr>
      <vt:lpstr>Besoin d’aide ?</vt:lpstr>
    </vt:vector>
  </TitlesOfParts>
  <Company>Groupe ESSEC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Group Essec</dc:creator>
  <cp:lastModifiedBy>Group Essec</cp:lastModifiedBy>
  <cp:revision>120</cp:revision>
  <dcterms:created xsi:type="dcterms:W3CDTF">2015-03-10T15:19:05Z</dcterms:created>
  <dcterms:modified xsi:type="dcterms:W3CDTF">2015-03-19T11:01:33Z</dcterms:modified>
</cp:coreProperties>
</file>